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441" r:id="rId2"/>
    <p:sldId id="5221" r:id="rId3"/>
    <p:sldId id="5393" r:id="rId4"/>
    <p:sldId id="5179" r:id="rId5"/>
    <p:sldId id="5430" r:id="rId6"/>
    <p:sldId id="5428" r:id="rId7"/>
    <p:sldId id="5420" r:id="rId8"/>
    <p:sldId id="5421" r:id="rId9"/>
    <p:sldId id="5425" r:id="rId10"/>
    <p:sldId id="5444" r:id="rId11"/>
    <p:sldId id="5432" r:id="rId12"/>
    <p:sldId id="5383" r:id="rId13"/>
    <p:sldId id="5384" r:id="rId14"/>
    <p:sldId id="5451" r:id="rId15"/>
    <p:sldId id="5395" r:id="rId16"/>
    <p:sldId id="5368" r:id="rId17"/>
    <p:sldId id="5371" r:id="rId18"/>
    <p:sldId id="5370" r:id="rId19"/>
    <p:sldId id="5452" r:id="rId20"/>
    <p:sldId id="5453" r:id="rId21"/>
    <p:sldId id="5454" r:id="rId22"/>
    <p:sldId id="5456" r:id="rId23"/>
    <p:sldId id="5209" r:id="rId24"/>
    <p:sldId id="5440" r:id="rId25"/>
    <p:sldId id="290" r:id="rId2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herme Moreira" initials="GM" lastIdx="1" clrIdx="0">
    <p:extLst>
      <p:ext uri="{19B8F6BF-5375-455C-9EA6-DF929625EA0E}">
        <p15:presenceInfo xmlns:p15="http://schemas.microsoft.com/office/powerpoint/2012/main" userId="db71fa220fa7a7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60CED-BEB2-46AF-8C25-18ACE46AC71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86565-2AEF-4F98-81A3-4A28B59DE9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6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4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2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5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22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94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9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74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05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83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89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52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E330-BD2B-4165-8A66-AEC4803B710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3D69-2019-4839-BC62-59A93C9C8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34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35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4CE10-D6A7-51F0-A157-8F977F7C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74684A-5ACD-4C34-70DE-FB2E5749AE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B932508-504D-9374-D758-50B02702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42127"/>
            <a:ext cx="6624736" cy="781596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Indicadores Financeiros: Comparações com os resultado do 4º tri de 2024 e 2025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5C4CCE-4F90-8C4D-F62E-C1968F680258}"/>
              </a:ext>
            </a:extLst>
          </p:cNvPr>
          <p:cNvSpPr txBox="1"/>
          <p:nvPr/>
        </p:nvSpPr>
        <p:spPr>
          <a:xfrm>
            <a:off x="467544" y="4659982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Pesquisa Termômetro ABRAVA – Dez/25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9D42E5-8288-A5B6-013F-C400781C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7" y="1154718"/>
            <a:ext cx="4608512" cy="283406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5FC91B2-08CA-CFF7-66DA-6F1D54BF3D30}"/>
              </a:ext>
            </a:extLst>
          </p:cNvPr>
          <p:cNvSpPr txBox="1"/>
          <p:nvPr/>
        </p:nvSpPr>
        <p:spPr>
          <a:xfrm>
            <a:off x="5076056" y="1059582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Comparando-se o faturamento esperado e o efetivo houve certa decepção, pois a expectativa era de crescimento médio de 16,5% e o aferido foi de 10,4%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custos de insumos, apesar de ainda elevados, caíram em relação ao ano passado (12,9% para 10,4%)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nível de estoque em 2025 também está relativamente mais ajustado ao ideal que em 2024.</a:t>
            </a:r>
          </a:p>
        </p:txBody>
      </p:sp>
    </p:spTree>
    <p:extLst>
      <p:ext uri="{BB962C8B-B14F-4D97-AF65-F5344CB8AC3E}">
        <p14:creationId xmlns:p14="http://schemas.microsoft.com/office/powerpoint/2010/main" val="96368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D7723-D282-509D-8E92-A242733D7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1D4EE1-D92C-FFC3-3184-903DFCB4A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C921C1F-FAD0-DC25-E5EF-9AF374BA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42127"/>
            <a:ext cx="6232028" cy="781596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Expectativas elevadas de faturamento para 2025</a:t>
            </a:r>
            <a:endParaRPr lang="pt-BR" sz="3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72BCF3-ADE4-86E0-3453-D8762ED1396A}"/>
              </a:ext>
            </a:extLst>
          </p:cNvPr>
          <p:cNvSpPr txBox="1"/>
          <p:nvPr/>
        </p:nvSpPr>
        <p:spPr>
          <a:xfrm>
            <a:off x="467544" y="4659982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Pesquisa Termômetro ABRAVA – Dez/25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166937-2C96-1AE4-0EA7-A54ECE05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75606"/>
            <a:ext cx="5562850" cy="28803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E3C963D-D92F-8ECD-5A12-A5DAFFB27165}"/>
              </a:ext>
            </a:extLst>
          </p:cNvPr>
          <p:cNvSpPr txBox="1"/>
          <p:nvPr/>
        </p:nvSpPr>
        <p:spPr>
          <a:xfrm>
            <a:off x="5670354" y="1700103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Faturamento do setor já ultrapassa os R$ 50 bilhões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Caso a expectativa para 2026 se confirme, faturamento deverá ultrapassar os R$ 55 bilhões</a:t>
            </a:r>
          </a:p>
        </p:txBody>
      </p:sp>
    </p:spTree>
    <p:extLst>
      <p:ext uri="{BB962C8B-B14F-4D97-AF65-F5344CB8AC3E}">
        <p14:creationId xmlns:p14="http://schemas.microsoft.com/office/powerpoint/2010/main" val="402765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C5438F-5393-0811-C6CA-AF5B73DBC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0ABA5AF-8A9E-AE93-36C4-3AE91B0EF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347614"/>
            <a:ext cx="7772400" cy="2719163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Dados de Equipamentos Produzidos Ar-Condicionado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7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C5438F-5393-0811-C6CA-AF5B73DBC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0ABA5AF-8A9E-AE93-36C4-3AE91B0E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79802"/>
            <a:ext cx="6120680" cy="544113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Dados Equipamentos do tipo Split Residencial</a:t>
            </a:r>
            <a:endParaRPr lang="pt-BR" sz="3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F78D94-9916-3C8D-8C5E-C3BA827F8C0C}"/>
              </a:ext>
            </a:extLst>
          </p:cNvPr>
          <p:cNvSpPr txBox="1"/>
          <p:nvPr/>
        </p:nvSpPr>
        <p:spPr>
          <a:xfrm>
            <a:off x="323528" y="4731990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SUFRAMA – Dados Preliminares para Dezembro de 2025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10D8EF-F632-A24B-A9CE-DDB61E5CE376}"/>
              </a:ext>
            </a:extLst>
          </p:cNvPr>
          <p:cNvSpPr txBox="1"/>
          <p:nvPr/>
        </p:nvSpPr>
        <p:spPr>
          <a:xfrm>
            <a:off x="5652120" y="905710"/>
            <a:ext cx="3137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Produção de equipamentos do tipo Split deve ultrapassar as 6 milhões de unidades em 2025 (dados de dez/25 ainda não foram divulgados.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Quantidade de 2025 superior a 2024 em cerca de 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Lembrando que o crescimento de 2024 em relação a 2023 foi de 55%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2BFAB9B-3366-C2BF-93A6-254BEAF99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6539"/>
            <a:ext cx="5328592" cy="38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13DF0-C4DE-207D-37A1-ED003A42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AE1FB3A-0A36-9541-1BE7-102D0025B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B797C62-1682-0C17-0FF9-61466BB8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073" y="120252"/>
            <a:ext cx="6628351" cy="544113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Dados AC Centrais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175EDF-4E22-F97A-0729-8C026FF6FA44}"/>
              </a:ext>
            </a:extLst>
          </p:cNvPr>
          <p:cNvSpPr txBox="1"/>
          <p:nvPr/>
        </p:nvSpPr>
        <p:spPr>
          <a:xfrm>
            <a:off x="323528" y="4731990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RMS Consultoria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1E74BBD-06B6-534A-F084-59F1B6B94A88}"/>
              </a:ext>
            </a:extLst>
          </p:cNvPr>
          <p:cNvSpPr txBox="1"/>
          <p:nvPr/>
        </p:nvSpPr>
        <p:spPr>
          <a:xfrm>
            <a:off x="5606681" y="1356362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Para os equipamentos de maior porte, também o ano de 2025 foi de crescimento em relação a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maior destaque de 2025 foi a taxa de crescimento dos equipamentos do tipo AHU.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69843F-B8E6-C054-E57B-20278C12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43057"/>
            <a:ext cx="5315021" cy="38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1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C7E0D-5026-14DD-DB1D-1AD221A9C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8D683E-7DB4-EA4B-8842-5F7049356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26DC314-C8EF-4AF2-635D-3E49EE2B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144016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pt-BR" sz="5300" b="1" dirty="0">
                <a:solidFill>
                  <a:schemeClr val="bg1"/>
                </a:solidFill>
              </a:rPr>
              <a:t>Custos de Produção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6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F4726-3A71-C1DB-02FF-289B60211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FED13-9030-866F-2AEF-1714B3CE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37" y="587245"/>
            <a:ext cx="7355160" cy="97639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Elevação dos Custos de Produção ainda fortes em 2025, mas menores que 2024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22717" y="1632318"/>
            <a:ext cx="8229600" cy="3027664"/>
          </a:xfrm>
          <a:noFill/>
        </p:spPr>
        <p:txBody>
          <a:bodyPr>
            <a:normAutofit fontScale="85000" lnSpcReduction="20000"/>
          </a:bodyPr>
          <a:lstStyle/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pt-BR" sz="2800" b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 forte desvalorização do real em relação ao dólar em 2024 foi parcialmente revertida em 2025, reduzindo os custos dos insumos</a:t>
            </a:r>
            <a:endParaRPr lang="pt-BR" sz="280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pt-BR" sz="2800" b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Fatores conjunturais e geopolíticos geraram incertezas sobre commodities, como o preço do cobre, essencial para o setor AVACR</a:t>
            </a:r>
            <a:endParaRPr lang="pt-BR" sz="280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pt-BR" sz="2800" b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As previsões para os custos dos insumos em 2026 ainda são incertas, devido à complexa geopolítica internacional e às eleições presidenciais no Brasil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6B0D66-4BFE-CC51-468C-B882F81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Elaboração: Guilherme R.C. Moreira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86ADD0-71A1-E943-344D-B3E5D623E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27"/>
            <a:ext cx="1420271" cy="4145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9DDA244-0258-B7E7-6F68-7695BB170D8A}"/>
              </a:ext>
            </a:extLst>
          </p:cNvPr>
          <p:cNvSpPr txBox="1"/>
          <p:nvPr/>
        </p:nvSpPr>
        <p:spPr>
          <a:xfrm>
            <a:off x="117498" y="4873367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val="122619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423B-0763-8DE3-FD6F-D2F217CD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CE009-E636-2DFB-07AD-615956A7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18565"/>
            <a:ext cx="6768901" cy="52854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Evolução do Custo de Insumos para o Setor  AVACR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15414A-83F1-46E6-0C41-4205DCCF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5856" y="4822329"/>
            <a:ext cx="2895600" cy="273844"/>
          </a:xfrm>
        </p:spPr>
        <p:txBody>
          <a:bodyPr/>
          <a:lstStyle/>
          <a:p>
            <a:r>
              <a:rPr lang="pt-BR" dirty="0"/>
              <a:t>Elaboração: Guilherme R.C. Moreira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E186F4-A8E1-C13B-5673-9A80BD3AA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27"/>
            <a:ext cx="1420271" cy="4145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A493E77-0EBE-5465-AA29-50A21F1E82B2}"/>
              </a:ext>
            </a:extLst>
          </p:cNvPr>
          <p:cNvSpPr txBox="1"/>
          <p:nvPr/>
        </p:nvSpPr>
        <p:spPr>
          <a:xfrm>
            <a:off x="0" y="4754851"/>
            <a:ext cx="1835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Pesquisa ABRAVA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AF4E089-5789-5A8F-4946-FB1CCD69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58486"/>
            <a:ext cx="5669771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2F84-287C-40DA-F5C2-B3FFD83CF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FE928-6A41-E8FA-BF21-DD41DE17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79" y="147022"/>
            <a:ext cx="6912769" cy="41453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Variação Cambial em 2025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6D26B3-8093-91D9-9D9F-33775C7C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Elaboração: Guilherme R.C. Moreira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2E837FB-7EDF-F922-F003-F604012D8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27"/>
            <a:ext cx="1420271" cy="4145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E0F89F-39AD-97FF-E23E-82F191E5853B}"/>
              </a:ext>
            </a:extLst>
          </p:cNvPr>
          <p:cNvSpPr txBox="1"/>
          <p:nvPr/>
        </p:nvSpPr>
        <p:spPr>
          <a:xfrm>
            <a:off x="195627" y="4534853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Bacen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1371D7-B9E2-7988-0A9E-797D75F9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984818"/>
            <a:ext cx="580999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D1B80-C59A-D130-AC0B-36A151AF6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CCB84-8CAA-AB4D-B1B5-05E0C1DD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79" y="147022"/>
            <a:ext cx="6912769" cy="41453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Preços Internacionais do Cobre em elevação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1EF63B-F623-20BB-90BC-420C4BF9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Elaboração: Guilherme R.C. Moreira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CA26026-6846-43D6-4E22-B2A29BBA2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27"/>
            <a:ext cx="1420271" cy="4145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7D7CCFA-17EC-DE95-809D-11362D03C876}"/>
              </a:ext>
            </a:extLst>
          </p:cNvPr>
          <p:cNvSpPr txBox="1"/>
          <p:nvPr/>
        </p:nvSpPr>
        <p:spPr>
          <a:xfrm>
            <a:off x="195627" y="4534853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ABRAVA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59A064-22C6-5087-016C-1442757D5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7" y="787111"/>
            <a:ext cx="5093121" cy="352219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0C0F2A1-CD8E-BEE5-F855-B90655FE1092}"/>
              </a:ext>
            </a:extLst>
          </p:cNvPr>
          <p:cNvSpPr txBox="1"/>
          <p:nvPr/>
        </p:nvSpPr>
        <p:spPr>
          <a:xfrm>
            <a:off x="5508104" y="1623025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preço do cobre vem atingindo uma série de máximas históricas desde outubro. Essa elevação é motivada tanto por fatores conjunturais recentes quanto estruturais, destacando-se: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068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B38DF2-C8E8-4B62-A801-A000A6F59958}"/>
              </a:ext>
            </a:extLst>
          </p:cNvPr>
          <p:cNvSpPr txBox="1"/>
          <p:nvPr/>
        </p:nvSpPr>
        <p:spPr>
          <a:xfrm>
            <a:off x="1879468" y="3950810"/>
            <a:ext cx="5140804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WWW.ABRAVA.COM.BR</a:t>
            </a:r>
          </a:p>
          <a:p>
            <a:pPr algn="ctr"/>
            <a:r>
              <a:rPr lang="pt-BR" sz="1050" dirty="0">
                <a:solidFill>
                  <a:srgbClr val="333333"/>
                </a:solidFill>
                <a:latin typeface="+mj-lt"/>
              </a:rPr>
              <a:t>Av</a:t>
            </a:r>
            <a:r>
              <a:rPr lang="pt-BR" sz="1050" dirty="0">
                <a:latin typeface="+mj-lt"/>
              </a:rPr>
              <a:t>. Rio Branco, 1492 – Campos Elíseos – 01206-001 – São Paulo (SP)</a:t>
            </a:r>
            <a:br>
              <a:rPr lang="pt-BR" sz="1050" dirty="0">
                <a:latin typeface="+mj-lt"/>
              </a:rPr>
            </a:br>
            <a:r>
              <a:rPr lang="pt-BR" sz="1050" dirty="0">
                <a:latin typeface="+mj-lt"/>
              </a:rPr>
              <a:t>Telefone: (11) 3361-7266 – </a:t>
            </a:r>
            <a:r>
              <a:rPr lang="pt-BR" sz="1050" dirty="0" err="1">
                <a:latin typeface="+mj-lt"/>
              </a:rPr>
              <a:t>email</a:t>
            </a:r>
            <a:r>
              <a:rPr lang="pt-BR" sz="1050" dirty="0">
                <a:latin typeface="+mj-lt"/>
              </a:rPr>
              <a:t>: abrava@abrava.com.br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7F0002-C615-7F0E-E471-9A6D615190C9}"/>
              </a:ext>
            </a:extLst>
          </p:cNvPr>
          <p:cNvSpPr txBox="1"/>
          <p:nvPr/>
        </p:nvSpPr>
        <p:spPr>
          <a:xfrm>
            <a:off x="1547664" y="669470"/>
            <a:ext cx="6696744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Desafios e Oportunidades do Setor AVAC-R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BDF395-068B-02FD-15EE-514483CE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507854"/>
            <a:ext cx="1440160" cy="1440160"/>
          </a:xfrm>
          <a:prstGeom prst="rect">
            <a:avLst/>
          </a:prstGeom>
        </p:spPr>
      </p:pic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2DE889FF-2F7E-E51F-CE6E-F4AF0D3EA95E}"/>
              </a:ext>
            </a:extLst>
          </p:cNvPr>
          <p:cNvSpPr txBox="1">
            <a:spLocks/>
          </p:cNvSpPr>
          <p:nvPr/>
        </p:nvSpPr>
        <p:spPr>
          <a:xfrm>
            <a:off x="3056012" y="3538181"/>
            <a:ext cx="3680048" cy="37094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Elaboração: Guilherme R.C. Moreira</a:t>
            </a:r>
          </a:p>
        </p:txBody>
      </p:sp>
    </p:spTree>
    <p:extLst>
      <p:ext uri="{BB962C8B-B14F-4D97-AF65-F5344CB8AC3E}">
        <p14:creationId xmlns:p14="http://schemas.microsoft.com/office/powerpoint/2010/main" val="58234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DB437-0908-260D-BF08-8BD70FA2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56DCC9-8A49-BDC0-D619-87D2EEAD0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50952B6-A5C5-E0AA-7BA7-C5CF5E7ED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144016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pt-BR" sz="5300" b="1" dirty="0">
                <a:solidFill>
                  <a:schemeClr val="bg1"/>
                </a:solidFill>
              </a:rPr>
              <a:t>Clima em 2026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E8984-8A32-5218-2FA8-61F364624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F785-03AC-E2E7-47E2-C9B61D3C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37" y="587245"/>
            <a:ext cx="7355160" cy="97639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Questões Climáticas (1)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23CDCFC-97BD-7473-23B1-1F86DE5E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17" y="1632318"/>
            <a:ext cx="8229600" cy="3027664"/>
          </a:xfrm>
          <a:noFill/>
        </p:spPr>
        <p:txBody>
          <a:bodyPr>
            <a:normAutofit lnSpcReduction="10000"/>
          </a:bodyPr>
          <a:lstStyle/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Para 2026, o cenário climático no Brasil será marcado por uma transição significativa. </a:t>
            </a: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O ano começa sob a influência final de um fenômeno La </a:t>
            </a:r>
            <a:r>
              <a:rPr lang="pt-BR" sz="2800" b="1" dirty="0" err="1">
                <a:solidFill>
                  <a:srgbClr val="002060"/>
                </a:solidFill>
              </a:rPr>
              <a:t>Niña</a:t>
            </a:r>
            <a:r>
              <a:rPr lang="pt-BR" sz="2800" b="1" dirty="0">
                <a:solidFill>
                  <a:srgbClr val="002060"/>
                </a:solidFill>
              </a:rPr>
              <a:t> de fraca intensidade, mas as projeções indicam que entraremos em uma fase de neutralidade no primeiro trimestre, com o retorno do El Niño previsto para o segundo semestre.</a:t>
            </a: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B6E28B-5227-E571-1144-D5BB5617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Elaboração: Guilherme R.C. Moreira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836311-D164-1638-34D3-C15A4FB91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27"/>
            <a:ext cx="1420271" cy="4145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0134AB1-1066-EC79-FF04-67B583212EC5}"/>
              </a:ext>
            </a:extLst>
          </p:cNvPr>
          <p:cNvSpPr txBox="1"/>
          <p:nvPr/>
        </p:nvSpPr>
        <p:spPr>
          <a:xfrm>
            <a:off x="117498" y="4873367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val="309732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62A3B4-D2E0-1D27-7B01-5EFA3CC30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15A365-2EFF-2590-9F08-F6B8D6F6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075329"/>
            <a:ext cx="2160621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Panorama Climático para 2026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C6A762-886A-6857-A6A1-AB86BFC39E1D}"/>
              </a:ext>
            </a:extLst>
          </p:cNvPr>
          <p:cNvSpPr txBox="1"/>
          <p:nvPr/>
        </p:nvSpPr>
        <p:spPr>
          <a:xfrm>
            <a:off x="495031" y="605118"/>
            <a:ext cx="2189804" cy="1120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Fonte: IBGE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297963-4FFE-EBC0-790F-26D81CAF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71600" y="1501902"/>
            <a:ext cx="308610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Elaboração: Guilherme R.C. Moreira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A314DDA-9479-1E18-B889-F3E3339C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81" y="130439"/>
            <a:ext cx="4895985" cy="48959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7FE60FC-7292-4F74-DC39-028FC1393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27"/>
            <a:ext cx="1420271" cy="4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C5438F-5393-0811-C6CA-AF5B73DBC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0ABA5AF-8A9E-AE93-36C4-3AE91B0EF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110251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pt-BR" sz="5300" b="1" dirty="0">
                <a:solidFill>
                  <a:schemeClr val="bg1"/>
                </a:solidFill>
              </a:rPr>
              <a:t>Comentários Finais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3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45AC-28C9-7490-C680-B3719E2F1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73D63C-0098-B9A0-AFA1-870E976C5783}"/>
              </a:ext>
            </a:extLst>
          </p:cNvPr>
          <p:cNvSpPr txBox="1"/>
          <p:nvPr/>
        </p:nvSpPr>
        <p:spPr>
          <a:xfrm>
            <a:off x="857554" y="771696"/>
            <a:ext cx="751648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Comentários Finais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730FBF0-9071-960B-D37D-4EF7E4ABE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0A21EF-777C-1A66-BFF5-564498963176}"/>
              </a:ext>
            </a:extLst>
          </p:cNvPr>
          <p:cNvSpPr txBox="1"/>
          <p:nvPr/>
        </p:nvSpPr>
        <p:spPr>
          <a:xfrm>
            <a:off x="789504" y="1200721"/>
            <a:ext cx="76709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12" indent="-210312" algn="just" rtl="0" eaLnBrk="1" latinLnBrk="0" hangingPunct="1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Previsão de bons resultados para o setor AVACR em 2025, considerando que 2024 já apresentou crescimento significativo</a:t>
            </a:r>
            <a:endParaRPr lang="pt-BR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210312" indent="-210312" algn="just" rtl="0" eaLnBrk="1" latinLnBrk="0" hangingPunct="1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Embora seja esperada uma desaceleração em 2026, o consumo das famílias deve continuar alto, principalmente devido às baixas taxas de desemprego no país</a:t>
            </a:r>
            <a:endParaRPr lang="pt-BR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210312" indent="-210312" algn="just" rtl="0" eaLnBrk="1" latinLnBrk="0" hangingPunct="1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Principais fatores a serem observados em 2026:</a:t>
            </a:r>
            <a:endParaRPr lang="pt-BR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667512" indent="-210312" algn="just" rtl="0" eaLnBrk="1" latinLnBrk="0" hangingPunct="1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Cenário geopolítico instável e cada vez mais complexo</a:t>
            </a:r>
            <a:endParaRPr lang="pt-BR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667512" indent="-210312" algn="just" rtl="0" eaLnBrk="1" latinLnBrk="0" hangingPunct="1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Eleições no Brasil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71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B38DF2-C8E8-4B62-A801-A000A6F59958}"/>
              </a:ext>
            </a:extLst>
          </p:cNvPr>
          <p:cNvSpPr txBox="1"/>
          <p:nvPr/>
        </p:nvSpPr>
        <p:spPr>
          <a:xfrm>
            <a:off x="2001598" y="4144981"/>
            <a:ext cx="5140804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WWW.ABRAVA.COM.BR</a:t>
            </a:r>
          </a:p>
          <a:p>
            <a:pPr algn="ctr"/>
            <a:r>
              <a:rPr lang="pt-BR" sz="1050" dirty="0">
                <a:solidFill>
                  <a:srgbClr val="333333"/>
                </a:solidFill>
                <a:latin typeface="+mj-lt"/>
              </a:rPr>
              <a:t>Av</a:t>
            </a:r>
            <a:r>
              <a:rPr lang="pt-BR" sz="1050" dirty="0">
                <a:latin typeface="+mj-lt"/>
              </a:rPr>
              <a:t>. Rio Branco, 1492 – Campos Elíseos – 01206-001 – São Paulo (SP)</a:t>
            </a:r>
            <a:br>
              <a:rPr lang="pt-BR" sz="1050" dirty="0">
                <a:latin typeface="+mj-lt"/>
              </a:rPr>
            </a:br>
            <a:r>
              <a:rPr lang="pt-BR" sz="1050" dirty="0">
                <a:latin typeface="+mj-lt"/>
              </a:rPr>
              <a:t>Telefone: (11) 3361-7266 – </a:t>
            </a:r>
            <a:r>
              <a:rPr lang="pt-BR" sz="1050" dirty="0" err="1">
                <a:latin typeface="+mj-lt"/>
              </a:rPr>
              <a:t>email</a:t>
            </a:r>
            <a:r>
              <a:rPr lang="pt-BR" sz="1050" dirty="0">
                <a:latin typeface="+mj-lt"/>
              </a:rPr>
              <a:t>: abrava@abrava.com.br</a:t>
            </a:r>
          </a:p>
        </p:txBody>
      </p:sp>
    </p:spTree>
    <p:extLst>
      <p:ext uri="{BB962C8B-B14F-4D97-AF65-F5344CB8AC3E}">
        <p14:creationId xmlns:p14="http://schemas.microsoft.com/office/powerpoint/2010/main" val="35784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08A7E-1B94-4854-A43B-5D0007990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51435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144000" cy="4801935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997291" y="-1990442"/>
            <a:ext cx="51435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51435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2"/>
            <a:ext cx="9137153" cy="5153941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3036"/>
            <a:ext cx="7662432" cy="354678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8DF0DBE-8898-E6BD-2D51-8B4B9EDE2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019" y="772804"/>
            <a:ext cx="6110785" cy="2310932"/>
          </a:xfrm>
        </p:spPr>
        <p:txBody>
          <a:bodyPr anchor="ctr">
            <a:normAutofit/>
          </a:bodyPr>
          <a:lstStyle/>
          <a:p>
            <a:r>
              <a:rPr lang="pt-BR" sz="3600" b="1">
                <a:solidFill>
                  <a:srgbClr val="FFFFFF"/>
                </a:solidFill>
              </a:rPr>
              <a:t>O Ano de 2025: Menos Oscilação Climáticas, mas consumo ainda elevado</a:t>
            </a:r>
            <a:endParaRPr lang="pt-BR" sz="360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572975-5D94-B533-34B8-9B06C6260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2DA0E-44A9-08F0-4842-554F2E51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BC3D9-014B-A9BB-6EA9-C4E7A201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79" y="147022"/>
            <a:ext cx="6768901" cy="52854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Atividade Econômica: Projeções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EDB31B-1A3E-E3D4-5916-7EBDEE35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Elaboração: Guilherme R.C. Moreira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24DDAF-A19F-BD41-72C0-1BF710CD1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27"/>
            <a:ext cx="1420271" cy="4145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D4E0264-6B1A-3B73-F832-075C87AE2D92}"/>
              </a:ext>
            </a:extLst>
          </p:cNvPr>
          <p:cNvSpPr txBox="1"/>
          <p:nvPr/>
        </p:nvSpPr>
        <p:spPr>
          <a:xfrm>
            <a:off x="395536" y="4587974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Projeções Santander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C71558-2D01-E30E-5161-F26931768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78130"/>
            <a:ext cx="5173315" cy="24149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DEE86A8-3D2A-BA51-BF49-A89D0B78D0B5}"/>
              </a:ext>
            </a:extLst>
          </p:cNvPr>
          <p:cNvSpPr txBox="1"/>
          <p:nvPr/>
        </p:nvSpPr>
        <p:spPr>
          <a:xfrm>
            <a:off x="5724128" y="1046092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Elevação da SELIC ao longo de 2025 tirou dinamismo da Economia Brasileira, que vinha numa trajetória de crescimento acelerado.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Taxa de desemprego em níveis historicamente baixos, ajudou a compensar elevação do juros</a:t>
            </a:r>
          </a:p>
        </p:txBody>
      </p:sp>
    </p:spTree>
    <p:extLst>
      <p:ext uri="{BB962C8B-B14F-4D97-AF65-F5344CB8AC3E}">
        <p14:creationId xmlns:p14="http://schemas.microsoft.com/office/powerpoint/2010/main" val="420851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0D3E6-6B38-889C-F9DD-8179F6289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B7293-87A3-688A-4AD1-D36BE8C3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79" y="147022"/>
            <a:ext cx="6768901" cy="696536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 Setor AVAC-R em 2025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1CD3DB-AA48-24E0-A120-CB8B325D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Elaboração: Guilherme R.C. Moreira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314891-3B8E-BB0D-D676-3AE2F6815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27"/>
            <a:ext cx="1420271" cy="414538"/>
          </a:xfrm>
          <a:prstGeom prst="rect">
            <a:avLst/>
          </a:prstGeom>
        </p:spPr>
      </p:pic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23F56744-850B-2F6A-79C0-BF038D3B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677"/>
            <a:ext cx="8229600" cy="3146889"/>
          </a:xfrm>
          <a:noFill/>
        </p:spPr>
        <p:txBody>
          <a:bodyPr>
            <a:normAutofit fontScale="85000" lnSpcReduction="10000"/>
          </a:bodyPr>
          <a:lstStyle/>
          <a:p>
            <a:pPr marL="347472" indent="-347472" algn="l" rtl="0" eaLnBrk="1" latinLnBrk="0" hangingPunct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pt-BR" sz="3200" b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 setor AVACR em 2025, em geral, registrou resultados muito positivos</a:t>
            </a:r>
            <a:endParaRPr lang="pt-BR" sz="320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pt-BR" sz="3200" b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Embora a base de 2024 tenha sido bastante alta, 2025 conseguiu preservar, em certa medida, esse ritmo</a:t>
            </a:r>
            <a:endParaRPr lang="pt-BR" sz="320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pt-BR" sz="3200" b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 menor ocorrência de variações climáticas extremas também influenciou os resultados do ano.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8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5B72E-DDC5-F516-3482-147C4AECA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28F6FF-FDF8-D5D0-A223-565BDCC9E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5C51A28-0750-1704-7D01-1A158A9A0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158417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pt-BR" sz="5300" b="1" dirty="0">
                <a:solidFill>
                  <a:schemeClr val="bg1"/>
                </a:solidFill>
              </a:rPr>
              <a:t>RESULTADOS TERMÔMETRO ABRAVA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0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16F44-3183-3FF0-8D09-7C03F936D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76738FB-3FD3-2E92-0A3E-3AEF1173A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7544" y="4659982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Pesquisa Termômetro ABRAVA – Dez/25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180A2B4C-FB1D-740C-32B8-BDB8CB82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022" y="142127"/>
            <a:ext cx="6232028" cy="781594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IC_ABRAVA: Setor se mantém bastante otimista</a:t>
            </a:r>
            <a:endParaRPr lang="pt-BR" sz="3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C2D3A7-0D4E-7E07-13CE-52F62575A9F3}"/>
              </a:ext>
            </a:extLst>
          </p:cNvPr>
          <p:cNvSpPr txBox="1"/>
          <p:nvPr/>
        </p:nvSpPr>
        <p:spPr>
          <a:xfrm>
            <a:off x="6588224" y="1033526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Setor AVACR encerrou o ano de 2025 com otimismo, em nível parecido ao final de 2024 (56,7)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Tanto a percepção em relação à situação atual quanto futura encontram-se acima dos 50 pontos (otimismo)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C344F86-1859-C418-0746-E910989A1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5" y="978696"/>
            <a:ext cx="6363047" cy="36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7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16F44-3183-3FF0-8D09-7C03F936D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76738FB-3FD3-2E92-0A3E-3AEF1173A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80A2B4C-FB1D-740C-32B8-BDB8CB82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42127"/>
            <a:ext cx="6232028" cy="781596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Otimismo está mais relacionado à situação das empresas que com a Economia Brasileira</a:t>
            </a:r>
            <a:endParaRPr lang="pt-BR" sz="3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2F338C-19F3-98AC-4CD6-8C571C4DF77E}"/>
              </a:ext>
            </a:extLst>
          </p:cNvPr>
          <p:cNvSpPr txBox="1"/>
          <p:nvPr/>
        </p:nvSpPr>
        <p:spPr>
          <a:xfrm>
            <a:off x="467544" y="4659982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Pesquisa Termômetro ABRAVA – Dez/25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CA6D86-6E31-2020-4B8A-7D8628141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8571"/>
            <a:ext cx="6339761" cy="350656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77D678-A36C-6149-82E1-33A015FFFF0B}"/>
              </a:ext>
            </a:extLst>
          </p:cNvPr>
          <p:cNvSpPr txBox="1"/>
          <p:nvPr/>
        </p:nvSpPr>
        <p:spPr>
          <a:xfrm>
            <a:off x="6876256" y="1347614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indicadores mostram que o otimismo do setor é mais elevado com as próprias empresas que com a situação econômica do país.</a:t>
            </a:r>
          </a:p>
        </p:txBody>
      </p:sp>
    </p:spTree>
    <p:extLst>
      <p:ext uri="{BB962C8B-B14F-4D97-AF65-F5344CB8AC3E}">
        <p14:creationId xmlns:p14="http://schemas.microsoft.com/office/powerpoint/2010/main" val="60508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16F44-3183-3FF0-8D09-7C03F936D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76738FB-3FD3-2E92-0A3E-3AEF1173A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27"/>
            <a:ext cx="1420271" cy="41453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80A2B4C-FB1D-740C-32B8-BDB8CB82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42127"/>
            <a:ext cx="6624736" cy="781596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Indicadores Financeiros: Números muito fortes em 2025 e elevadas expectativas para 2026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D60C6-A2CC-5E94-0910-E9F3712542C1}"/>
              </a:ext>
            </a:extLst>
          </p:cNvPr>
          <p:cNvSpPr txBox="1"/>
          <p:nvPr/>
        </p:nvSpPr>
        <p:spPr>
          <a:xfrm>
            <a:off x="467544" y="4659982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Pesquisa Termômetro ABRAVA – Dez/25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E159C5-102C-F99C-3A4B-83C86D02B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3436"/>
            <a:ext cx="5566724" cy="33817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7A23156-3D5E-8841-5281-18BBF7440CDC}"/>
              </a:ext>
            </a:extLst>
          </p:cNvPr>
          <p:cNvSpPr txBox="1"/>
          <p:nvPr/>
        </p:nvSpPr>
        <p:spPr>
          <a:xfrm>
            <a:off x="5508104" y="1131590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Faturamento de 2025 cresceu, na média, 10,4% em termos nominais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Expectativas para 2026 também elevadas e com faturamento próximo ao aferido em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que chama a atenção é a forte elevação dos custos de insumos, acima de 10% no ano</a:t>
            </a:r>
          </a:p>
        </p:txBody>
      </p:sp>
    </p:spTree>
    <p:extLst>
      <p:ext uri="{BB962C8B-B14F-4D97-AF65-F5344CB8AC3E}">
        <p14:creationId xmlns:p14="http://schemas.microsoft.com/office/powerpoint/2010/main" val="192382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</TotalTime>
  <Words>971</Words>
  <Application>Microsoft Office PowerPoint</Application>
  <PresentationFormat>Apresentação na tela (16:9)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bold</vt:lpstr>
      <vt:lpstr>Tema do Office</vt:lpstr>
      <vt:lpstr>Apresentação do PowerPoint</vt:lpstr>
      <vt:lpstr>Apresentação do PowerPoint</vt:lpstr>
      <vt:lpstr>O Ano de 2025: Menos Oscilação Climáticas, mas consumo ainda elevado</vt:lpstr>
      <vt:lpstr>Atividade Econômica: Projeções</vt:lpstr>
      <vt:lpstr>O Setor AVAC-R em 2025</vt:lpstr>
      <vt:lpstr>RESULTADOS TERMÔMETRO ABRAVA</vt:lpstr>
      <vt:lpstr>IC_ABRAVA: Setor se mantém bastante otimista</vt:lpstr>
      <vt:lpstr>Otimismo está mais relacionado à situação das empresas que com a Economia Brasileira</vt:lpstr>
      <vt:lpstr>Indicadores Financeiros: Números muito fortes em 2025 e elevadas expectativas para 2026</vt:lpstr>
      <vt:lpstr>Indicadores Financeiros: Comparações com os resultado do 4º tri de 2024 e 2025</vt:lpstr>
      <vt:lpstr>Expectativas elevadas de faturamento para 2025</vt:lpstr>
      <vt:lpstr>Dados de Equipamentos Produzidos Ar-Condicionado</vt:lpstr>
      <vt:lpstr>Dados Equipamentos do tipo Split Residencial</vt:lpstr>
      <vt:lpstr>Dados AC Centrais</vt:lpstr>
      <vt:lpstr>Custos de Produção</vt:lpstr>
      <vt:lpstr>Elevação dos Custos de Produção ainda fortes em 2025, mas menores que 2024</vt:lpstr>
      <vt:lpstr>Evolução do Custo de Insumos para o Setor  AVACR</vt:lpstr>
      <vt:lpstr>Variação Cambial em 2025</vt:lpstr>
      <vt:lpstr>Preços Internacionais do Cobre em elevação</vt:lpstr>
      <vt:lpstr>Clima em 2026</vt:lpstr>
      <vt:lpstr>Questões Climáticas (1)</vt:lpstr>
      <vt:lpstr>Panorama Climático para 2026</vt:lpstr>
      <vt:lpstr>Comentários Finais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 Mello Garcia</dc:creator>
  <cp:lastModifiedBy>Alessandra lopes</cp:lastModifiedBy>
  <cp:revision>126</cp:revision>
  <dcterms:created xsi:type="dcterms:W3CDTF">2023-02-15T14:32:25Z</dcterms:created>
  <dcterms:modified xsi:type="dcterms:W3CDTF">2026-02-11T20:31:14Z</dcterms:modified>
</cp:coreProperties>
</file>