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3" r:id="rId2"/>
    <p:sldId id="277" r:id="rId3"/>
    <p:sldId id="398" r:id="rId4"/>
    <p:sldId id="407" r:id="rId5"/>
    <p:sldId id="406" r:id="rId6"/>
    <p:sldId id="405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09" r:id="rId16"/>
    <p:sldId id="286" r:id="rId17"/>
    <p:sldId id="424" r:id="rId18"/>
    <p:sldId id="401" r:id="rId19"/>
    <p:sldId id="288" r:id="rId20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66"/>
    <a:srgbClr val="003399"/>
    <a:srgbClr val="CC0066"/>
    <a:srgbClr val="9999FF"/>
    <a:srgbClr val="CC99FF"/>
    <a:srgbClr val="CC66FF"/>
    <a:srgbClr val="FF9966"/>
    <a:srgbClr val="00CC99"/>
    <a:srgbClr val="3366CC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94660"/>
  </p:normalViewPr>
  <p:slideViewPr>
    <p:cSldViewPr>
      <p:cViewPr varScale="1">
        <p:scale>
          <a:sx n="51" d="100"/>
          <a:sy n="51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forato\Downloads\Pesquisa%20ar%20con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forato\AppData\Roaming\Microsoft\Excel\mercado%20Ar%20Condicionado2%20%202000%20a%202014%20(Recuperado)%20(version%20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uararapes\User\DEPARTAMENTO%20DE%20ECONOMIA\mercado%20Ar%20Condicionado2%20%202000%20a%202014-IIF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434726616086684"/>
          <c:y val="0.10849552234105105"/>
          <c:w val="0.74585369985399252"/>
          <c:h val="0.72558940969791952"/>
        </c:manualLayout>
      </c:layout>
      <c:pie3D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1.3213692038495184E-2"/>
                  <c:y val="-3.602604051812588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6.2564195100612369E-2"/>
                  <c:y val="0.11871235582316229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1.4009405074365738E-2"/>
                  <c:y val="-1.994745874840611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1.4940335568012753E-3"/>
                  <c:y val="-0.1121985231282806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4.4373608785335306E-2"/>
                  <c:y val="2.7777583358996626E-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5.867491592804671E-2"/>
                  <c:y val="-5.9577448276827488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CatName val="1"/>
            <c:showPercent val="1"/>
          </c:dLbls>
          <c:cat>
            <c:strRef>
              <c:f>Plan1!$A$3:$A$10</c:f>
              <c:strCache>
                <c:ptCount val="8"/>
                <c:pt idx="0">
                  <c:v>PREÇO</c:v>
                </c:pt>
                <c:pt idx="1">
                  <c:v>CONFIABILIDADE/ LOJA</c:v>
                </c:pt>
                <c:pt idx="2">
                  <c:v>MODELO/APARÊNCIA</c:v>
                </c:pt>
                <c:pt idx="3">
                  <c:v>CONSUMO DE ENERGIA</c:v>
                </c:pt>
                <c:pt idx="4">
                  <c:v>DURABILIDADE</c:v>
                </c:pt>
                <c:pt idx="5">
                  <c:v>RECURSOS TECNICOS</c:v>
                </c:pt>
                <c:pt idx="6">
                  <c:v>IMPACTO AMBIENTAL</c:v>
                </c:pt>
                <c:pt idx="7">
                  <c:v>OUTROS</c:v>
                </c:pt>
              </c:strCache>
            </c:strRef>
          </c:cat>
          <c:val>
            <c:numRef>
              <c:f>Plan1!$B$3:$B$10</c:f>
              <c:numCache>
                <c:formatCode>General</c:formatCode>
                <c:ptCount val="8"/>
                <c:pt idx="0">
                  <c:v>26</c:v>
                </c:pt>
                <c:pt idx="1">
                  <c:v>23</c:v>
                </c:pt>
                <c:pt idx="2">
                  <c:v>18</c:v>
                </c:pt>
                <c:pt idx="3">
                  <c:v>15</c:v>
                </c:pt>
                <c:pt idx="4">
                  <c:v>13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2000" b="1" i="0" u="sng" baseline="0" dirty="0">
                <a:solidFill>
                  <a:schemeClr val="bg1">
                    <a:lumMod val="50000"/>
                  </a:schemeClr>
                </a:solidFill>
              </a:rPr>
              <a:t>MERCADO BRASILEIRO DE HVAC-R</a:t>
            </a:r>
            <a:endParaRPr lang="pt-BR" sz="2000" b="1" i="0" u="sng" baseline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 sz="20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2000" b="1" i="0" baseline="0" dirty="0">
                <a:solidFill>
                  <a:schemeClr val="bg1">
                    <a:lumMod val="50000"/>
                  </a:schemeClr>
                </a:solidFill>
              </a:rPr>
              <a:t>Vendas </a:t>
            </a:r>
            <a:r>
              <a:rPr lang="en-US" sz="2000" b="1" i="0" baseline="0" dirty="0" err="1">
                <a:solidFill>
                  <a:schemeClr val="bg1">
                    <a:lumMod val="50000"/>
                  </a:schemeClr>
                </a:solidFill>
              </a:rPr>
              <a:t>em</a:t>
            </a:r>
            <a:r>
              <a:rPr lang="en-US" sz="2000" b="1" i="0" baseline="0" dirty="0">
                <a:solidFill>
                  <a:schemeClr val="bg1">
                    <a:lumMod val="50000"/>
                  </a:schemeClr>
                </a:solidFill>
              </a:rPr>
              <a:t> US$ </a:t>
            </a:r>
            <a:r>
              <a:rPr lang="en-US" sz="2000" b="1" i="0" baseline="0" dirty="0" err="1">
                <a:solidFill>
                  <a:schemeClr val="bg1">
                    <a:lumMod val="50000"/>
                  </a:schemeClr>
                </a:solidFill>
              </a:rPr>
              <a:t>Bilhões</a:t>
            </a:r>
            <a:r>
              <a:rPr lang="en-US" sz="2000" b="1" i="0" baseline="0" dirty="0">
                <a:solidFill>
                  <a:schemeClr val="bg1">
                    <a:lumMod val="50000"/>
                  </a:schemeClr>
                </a:solidFill>
              </a:rPr>
              <a:t> (2008-2015*) </a:t>
            </a:r>
            <a:endParaRPr lang="pt-BR" sz="2000" b="1" i="0" baseline="0" dirty="0">
              <a:solidFill>
                <a:schemeClr val="bg1">
                  <a:lumMod val="50000"/>
                </a:schemeClr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5277670847448141E-2"/>
          <c:y val="0.1722654609591534"/>
          <c:w val="0.96944465830510562"/>
          <c:h val="0.73177740538249103"/>
        </c:manualLayout>
      </c:layout>
      <c:barChart>
        <c:barDir val="col"/>
        <c:grouping val="clustered"/>
        <c:ser>
          <c:idx val="0"/>
          <c:order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="1"/>
                      <a:t>17,03*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numRef>
              <c:f>Plan1!$A$10:$A$17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Plan1!$B$10:$B$17</c:f>
              <c:numCache>
                <c:formatCode>General</c:formatCode>
                <c:ptCount val="8"/>
                <c:pt idx="0">
                  <c:v>9</c:v>
                </c:pt>
                <c:pt idx="1">
                  <c:v>9.8000000000000007</c:v>
                </c:pt>
                <c:pt idx="2">
                  <c:v>11.4</c:v>
                </c:pt>
                <c:pt idx="3">
                  <c:v>12.6</c:v>
                </c:pt>
                <c:pt idx="4">
                  <c:v>13.7</c:v>
                </c:pt>
                <c:pt idx="5">
                  <c:v>14.8</c:v>
                </c:pt>
                <c:pt idx="6">
                  <c:v>16.3</c:v>
                </c:pt>
                <c:pt idx="7">
                  <c:v>17.03</c:v>
                </c:pt>
              </c:numCache>
            </c:numRef>
          </c:val>
        </c:ser>
        <c:dLbls>
          <c:showVal val="1"/>
        </c:dLbls>
        <c:overlap val="-25"/>
        <c:axId val="109984384"/>
        <c:axId val="110072192"/>
      </c:barChart>
      <c:catAx>
        <c:axId val="1099843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110072192"/>
        <c:crosses val="autoZero"/>
        <c:auto val="1"/>
        <c:lblAlgn val="ctr"/>
        <c:lblOffset val="100"/>
      </c:catAx>
      <c:valAx>
        <c:axId val="110072192"/>
        <c:scaling>
          <c:orientation val="minMax"/>
        </c:scaling>
        <c:delete val="1"/>
        <c:axPos val="l"/>
        <c:numFmt formatCode="General" sourceLinked="1"/>
        <c:tickLblPos val="nextTo"/>
        <c:crossAx val="10998438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000">
                <a:solidFill>
                  <a:schemeClr val="bg1">
                    <a:lumMod val="50000"/>
                  </a:schemeClr>
                </a:solidFill>
              </a:defRPr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Mercado  AC Residencial</a:t>
            </a:r>
            <a:r>
              <a:rPr lang="pt-BR" sz="2000" baseline="0" dirty="0">
                <a:solidFill>
                  <a:schemeClr val="bg1">
                    <a:lumMod val="50000"/>
                  </a:schemeClr>
                </a:solidFill>
              </a:rPr>
              <a:t> -</a:t>
            </a:r>
            <a:r>
              <a:rPr lang="pt-BR" sz="2000" baseline="0" dirty="0" smtClean="0">
                <a:solidFill>
                  <a:schemeClr val="bg1">
                    <a:lumMod val="50000"/>
                  </a:schemeClr>
                </a:solidFill>
              </a:rPr>
              <a:t>2015*</a:t>
            </a:r>
            <a:endParaRPr lang="pt-BR" sz="2000" dirty="0">
              <a:solidFill>
                <a:schemeClr val="bg1">
                  <a:lumMod val="50000"/>
                </a:schemeClr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7212133191755302"/>
          <c:y val="0.26659973841199386"/>
          <c:w val="0.82787872000895879"/>
          <c:h val="0.72951020465298577"/>
        </c:manualLayout>
      </c:layout>
      <c:pie3DChart>
        <c:varyColors val="1"/>
        <c:ser>
          <c:idx val="0"/>
          <c:order val="0"/>
          <c:explosion val="5"/>
          <c:dLbls>
            <c:dLbl>
              <c:idx val="1"/>
              <c:layout>
                <c:manualLayout>
                  <c:x val="-0.20337285478316863"/>
                  <c:y val="-0.26361557197526991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6591552738059709"/>
                  <c:y val="-9.854856905367386E-2"/>
                </c:manualLayout>
              </c:layout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VRF (TR)
3%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'[mercado Ar Condicionado2  2000 a 2014 (Recuperado) (version 1).xls]Plan1'!$R$7:$R$13</c:f>
              <c:strCache>
                <c:ptCount val="7"/>
                <c:pt idx="0">
                  <c:v>WRAC (TR)</c:v>
                </c:pt>
                <c:pt idx="1">
                  <c:v>HW (TR)</c:v>
                </c:pt>
                <c:pt idx="2">
                  <c:v>Outros (TR)</c:v>
                </c:pt>
                <c:pt idx="3">
                  <c:v>Self (TR)</c:v>
                </c:pt>
                <c:pt idx="4">
                  <c:v>CHILLER (TR)</c:v>
                </c:pt>
                <c:pt idx="5">
                  <c:v>VRF (HP)</c:v>
                </c:pt>
                <c:pt idx="6">
                  <c:v>inveter</c:v>
                </c:pt>
              </c:strCache>
            </c:strRef>
          </c:cat>
          <c:val>
            <c:numRef>
              <c:f>'[mercado Ar Condicionado2  2000 a 2014 (Recuperado) (version 1).xls]Plan1'!$S$7:$S$13</c:f>
              <c:numCache>
                <c:formatCode>_(* #,##0_);_(* \(#,##0\);_(* "-"??_);_(@_)</c:formatCode>
                <c:ptCount val="7"/>
                <c:pt idx="0">
                  <c:v>862476</c:v>
                </c:pt>
                <c:pt idx="1">
                  <c:v>4401356</c:v>
                </c:pt>
                <c:pt idx="2">
                  <c:v>932541</c:v>
                </c:pt>
                <c:pt idx="3">
                  <c:v>204787</c:v>
                </c:pt>
                <c:pt idx="4">
                  <c:v>283750</c:v>
                </c:pt>
                <c:pt idx="5">
                  <c:v>229640</c:v>
                </c:pt>
                <c:pt idx="6" formatCode="General">
                  <c:v>861769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800"/>
            </a:pPr>
            <a:r>
              <a:rPr lang="en-US" sz="2800" dirty="0" err="1" smtClean="0"/>
              <a:t>Evolução</a:t>
            </a:r>
            <a:r>
              <a:rPr lang="en-US" sz="2800" dirty="0" smtClean="0"/>
              <a:t>  </a:t>
            </a:r>
            <a:r>
              <a:rPr lang="en-US" sz="2800" dirty="0"/>
              <a:t>do Mercado </a:t>
            </a:r>
            <a:r>
              <a:rPr lang="en-US" sz="2800" dirty="0" smtClean="0"/>
              <a:t>– WRAC (Ap.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Janela</a:t>
            </a:r>
            <a:r>
              <a:rPr lang="en-US" sz="2800" baseline="0" dirty="0" smtClean="0"/>
              <a:t>)</a:t>
            </a:r>
            <a:endParaRPr lang="en-US" sz="2800" dirty="0"/>
          </a:p>
        </c:rich>
      </c:tx>
      <c:layout/>
    </c:title>
    <c:plotArea>
      <c:layout/>
      <c:lineChart>
        <c:grouping val="stacked"/>
        <c:ser>
          <c:idx val="0"/>
          <c:order val="0"/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00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Plan1!$C$22:$I$22</c:f>
              <c:strCache>
                <c:ptCount val="7"/>
                <c:pt idx="0">
                  <c:v>2007-2008</c:v>
                </c:pt>
                <c:pt idx="1">
                  <c:v>20908-2009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</c:strCache>
            </c:strRef>
          </c:cat>
          <c:val>
            <c:numRef>
              <c:f>Plan1!$C$23:$I$23</c:f>
              <c:numCache>
                <c:formatCode>0%</c:formatCode>
                <c:ptCount val="7"/>
                <c:pt idx="0">
                  <c:v>-0.20774519135237365</c:v>
                </c:pt>
                <c:pt idx="1">
                  <c:v>-8.8126326349942372E-2</c:v>
                </c:pt>
                <c:pt idx="2">
                  <c:v>0.54358982087820151</c:v>
                </c:pt>
                <c:pt idx="3">
                  <c:v>-8.9712733740482442E-2</c:v>
                </c:pt>
                <c:pt idx="4">
                  <c:v>-0.3930999469061669</c:v>
                </c:pt>
                <c:pt idx="5">
                  <c:v>9.7756353610688962E-2</c:v>
                </c:pt>
                <c:pt idx="6">
                  <c:v>0.15712830998216976</c:v>
                </c:pt>
              </c:numCache>
            </c:numRef>
          </c:val>
        </c:ser>
        <c:dLbls>
          <c:showVal val="1"/>
        </c:dLbls>
        <c:marker val="1"/>
        <c:axId val="99570432"/>
        <c:axId val="99571968"/>
      </c:lineChart>
      <c:catAx>
        <c:axId val="995704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pt-BR"/>
          </a:p>
        </c:txPr>
        <c:crossAx val="99571968"/>
        <c:crosses val="autoZero"/>
        <c:auto val="1"/>
        <c:lblAlgn val="ctr"/>
        <c:lblOffset val="100"/>
      </c:catAx>
      <c:valAx>
        <c:axId val="99571968"/>
        <c:scaling>
          <c:orientation val="minMax"/>
        </c:scaling>
        <c:delete val="1"/>
        <c:axPos val="l"/>
        <c:numFmt formatCode="0%" sourceLinked="1"/>
        <c:tickLblPos val="nextTo"/>
        <c:crossAx val="9957043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 dirty="0" err="1"/>
              <a:t>Evolução</a:t>
            </a:r>
            <a:r>
              <a:rPr lang="en-US" sz="2400" dirty="0"/>
              <a:t> </a:t>
            </a:r>
            <a:r>
              <a:rPr lang="en-US" sz="2400" dirty="0" smtClean="0"/>
              <a:t>do Mercado de </a:t>
            </a:r>
            <a:r>
              <a:rPr lang="en-US" sz="2400" dirty="0"/>
              <a:t>HW (Splits)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00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Plan1!$C$22:$I$22</c:f>
              <c:strCache>
                <c:ptCount val="7"/>
                <c:pt idx="0">
                  <c:v>2007-2008</c:v>
                </c:pt>
                <c:pt idx="1">
                  <c:v>20908-2009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</c:strCache>
            </c:strRef>
          </c:cat>
          <c:val>
            <c:numRef>
              <c:f>Plan1!$C$24:$I$24</c:f>
              <c:numCache>
                <c:formatCode>0%</c:formatCode>
                <c:ptCount val="7"/>
                <c:pt idx="0">
                  <c:v>0.21436859156106175</c:v>
                </c:pt>
                <c:pt idx="1">
                  <c:v>0.29579415101319945</c:v>
                </c:pt>
                <c:pt idx="2">
                  <c:v>1.069195173093564</c:v>
                </c:pt>
                <c:pt idx="3">
                  <c:v>5.3145694892684503E-3</c:v>
                </c:pt>
                <c:pt idx="4">
                  <c:v>-5.0668907767007387E-2</c:v>
                </c:pt>
                <c:pt idx="5">
                  <c:v>0.3333945315548687</c:v>
                </c:pt>
                <c:pt idx="6">
                  <c:v>0.22676375182633932</c:v>
                </c:pt>
              </c:numCache>
            </c:numRef>
          </c:val>
        </c:ser>
        <c:dLbls>
          <c:showVal val="1"/>
        </c:dLbls>
        <c:marker val="1"/>
        <c:axId val="99790208"/>
        <c:axId val="99611392"/>
      </c:lineChart>
      <c:catAx>
        <c:axId val="99790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99611392"/>
        <c:crosses val="autoZero"/>
        <c:auto val="1"/>
        <c:lblAlgn val="ctr"/>
        <c:lblOffset val="100"/>
      </c:catAx>
      <c:valAx>
        <c:axId val="99611392"/>
        <c:scaling>
          <c:orientation val="minMax"/>
        </c:scaling>
        <c:delete val="1"/>
        <c:axPos val="l"/>
        <c:numFmt formatCode="0%" sourceLinked="1"/>
        <c:tickLblPos val="nextTo"/>
        <c:crossAx val="99790208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 dirty="0" err="1"/>
              <a:t>Evolução</a:t>
            </a:r>
            <a:r>
              <a:rPr lang="en-US" sz="2400" dirty="0"/>
              <a:t> de Mercado de </a:t>
            </a:r>
            <a:r>
              <a:rPr lang="en-US" sz="2400" dirty="0" err="1"/>
              <a:t>Outros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defRPr sz="2400"/>
            </a:pPr>
            <a:r>
              <a:rPr lang="en-US" sz="2400" dirty="0" smtClean="0"/>
              <a:t>(</a:t>
            </a:r>
            <a:r>
              <a:rPr lang="en-US" sz="2400" dirty="0" err="1"/>
              <a:t>Piso-Teto,dutados</a:t>
            </a:r>
            <a:r>
              <a:rPr lang="en-US" sz="2400" dirty="0"/>
              <a:t> e </a:t>
            </a:r>
            <a:r>
              <a:rPr lang="en-US" sz="2400" dirty="0" err="1"/>
              <a:t>Cassete</a:t>
            </a:r>
            <a:r>
              <a:rPr lang="en-US" sz="2400" dirty="0"/>
              <a:t>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600" b="1">
                    <a:solidFill>
                      <a:srgbClr val="00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Plan1!$C$22:$I$22</c:f>
              <c:strCache>
                <c:ptCount val="7"/>
                <c:pt idx="0">
                  <c:v>2007-2008</c:v>
                </c:pt>
                <c:pt idx="1">
                  <c:v>20908-2009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</c:strCache>
            </c:strRef>
          </c:cat>
          <c:val>
            <c:numRef>
              <c:f>Plan1!$C$25:$I$25</c:f>
              <c:numCache>
                <c:formatCode>0%</c:formatCode>
                <c:ptCount val="7"/>
                <c:pt idx="0">
                  <c:v>-7.4710571987233271E-2</c:v>
                </c:pt>
                <c:pt idx="1">
                  <c:v>4.0735044859881137E-2</c:v>
                </c:pt>
                <c:pt idx="2">
                  <c:v>0.70452099908699628</c:v>
                </c:pt>
                <c:pt idx="3">
                  <c:v>-2.9516205397494888E-2</c:v>
                </c:pt>
                <c:pt idx="4">
                  <c:v>-0.15397295309479728</c:v>
                </c:pt>
                <c:pt idx="5">
                  <c:v>4.2402955494298192E-2</c:v>
                </c:pt>
                <c:pt idx="6">
                  <c:v>0.30272267545820303</c:v>
                </c:pt>
              </c:numCache>
            </c:numRef>
          </c:val>
        </c:ser>
        <c:dLbls>
          <c:showVal val="1"/>
        </c:dLbls>
        <c:marker val="1"/>
        <c:axId val="72416640"/>
        <c:axId val="59490304"/>
      </c:lineChart>
      <c:catAx>
        <c:axId val="72416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59490304"/>
        <c:crosses val="autoZero"/>
        <c:auto val="1"/>
        <c:lblAlgn val="ctr"/>
        <c:lblOffset val="100"/>
      </c:catAx>
      <c:valAx>
        <c:axId val="59490304"/>
        <c:scaling>
          <c:orientation val="minMax"/>
        </c:scaling>
        <c:delete val="1"/>
        <c:axPos val="l"/>
        <c:numFmt formatCode="0%" sourceLinked="1"/>
        <c:tickLblPos val="nextTo"/>
        <c:crossAx val="7241664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 dirty="0" err="1"/>
              <a:t>Evolução</a:t>
            </a:r>
            <a:r>
              <a:rPr lang="en-US" sz="2400" dirty="0"/>
              <a:t> do Mercado de </a:t>
            </a:r>
            <a:r>
              <a:rPr lang="en-US" sz="2400" dirty="0" smtClean="0"/>
              <a:t>Self</a:t>
            </a:r>
            <a:r>
              <a:rPr lang="en-US" sz="2400" baseline="0" dirty="0" smtClean="0"/>
              <a:t> </a:t>
            </a:r>
            <a:r>
              <a:rPr lang="en-US" sz="2400" baseline="0" dirty="0" err="1" smtClean="0"/>
              <a:t>Contaned</a:t>
            </a:r>
            <a:endParaRPr lang="en-US" sz="2400" dirty="0"/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00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Plan1!$C$22:$I$22</c:f>
              <c:strCache>
                <c:ptCount val="7"/>
                <c:pt idx="0">
                  <c:v>2007-2008</c:v>
                </c:pt>
                <c:pt idx="1">
                  <c:v>20908-2009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</c:strCache>
            </c:strRef>
          </c:cat>
          <c:val>
            <c:numRef>
              <c:f>Plan1!$C$26:$I$26</c:f>
              <c:numCache>
                <c:formatCode>0%</c:formatCode>
                <c:ptCount val="7"/>
                <c:pt idx="0">
                  <c:v>6.8292981168990102E-2</c:v>
                </c:pt>
                <c:pt idx="1">
                  <c:v>-0.23985577748526299</c:v>
                </c:pt>
                <c:pt idx="2">
                  <c:v>0.49402198464086766</c:v>
                </c:pt>
                <c:pt idx="3">
                  <c:v>0.18380233425386536</c:v>
                </c:pt>
                <c:pt idx="4">
                  <c:v>-7.7008543733956603E-2</c:v>
                </c:pt>
                <c:pt idx="5">
                  <c:v>1.0838533523354066E-3</c:v>
                </c:pt>
                <c:pt idx="6">
                  <c:v>-5.6515890055009364E-2</c:v>
                </c:pt>
              </c:numCache>
            </c:numRef>
          </c:val>
        </c:ser>
        <c:dLbls>
          <c:showVal val="1"/>
        </c:dLbls>
        <c:marker val="1"/>
        <c:axId val="101012992"/>
        <c:axId val="101014528"/>
      </c:lineChart>
      <c:catAx>
        <c:axId val="101012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pt-BR"/>
          </a:p>
        </c:txPr>
        <c:crossAx val="101014528"/>
        <c:crosses val="autoZero"/>
        <c:auto val="1"/>
        <c:lblAlgn val="ctr"/>
        <c:lblOffset val="100"/>
      </c:catAx>
      <c:valAx>
        <c:axId val="101014528"/>
        <c:scaling>
          <c:orientation val="minMax"/>
        </c:scaling>
        <c:delete val="1"/>
        <c:axPos val="l"/>
        <c:numFmt formatCode="0%" sourceLinked="1"/>
        <c:tickLblPos val="nextTo"/>
        <c:crossAx val="10101299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Evolução do Mercado de Chiller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6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Plan1!$C$22:$I$22</c:f>
              <c:strCache>
                <c:ptCount val="7"/>
                <c:pt idx="0">
                  <c:v>2007-2008</c:v>
                </c:pt>
                <c:pt idx="1">
                  <c:v>20908-2009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</c:strCache>
            </c:strRef>
          </c:cat>
          <c:val>
            <c:numRef>
              <c:f>Plan1!$C$27:$I$27</c:f>
              <c:numCache>
                <c:formatCode>0%</c:formatCode>
                <c:ptCount val="7"/>
                <c:pt idx="0">
                  <c:v>3.6053038840867316E-2</c:v>
                </c:pt>
                <c:pt idx="1">
                  <c:v>-0.1312358497931142</c:v>
                </c:pt>
                <c:pt idx="2">
                  <c:v>0.21259884974838247</c:v>
                </c:pt>
                <c:pt idx="3">
                  <c:v>0.15461915842831528</c:v>
                </c:pt>
                <c:pt idx="4">
                  <c:v>0.25167841234387262</c:v>
                </c:pt>
                <c:pt idx="5">
                  <c:v>-1.2228181908307443E-2</c:v>
                </c:pt>
                <c:pt idx="6">
                  <c:v>-1.7975801539398602E-2</c:v>
                </c:pt>
              </c:numCache>
            </c:numRef>
          </c:val>
        </c:ser>
        <c:dLbls>
          <c:showVal val="1"/>
        </c:dLbls>
        <c:marker val="1"/>
        <c:axId val="109844736"/>
        <c:axId val="109858816"/>
      </c:lineChart>
      <c:catAx>
        <c:axId val="109844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09858816"/>
        <c:crosses val="autoZero"/>
        <c:auto val="1"/>
        <c:lblAlgn val="ctr"/>
        <c:lblOffset val="100"/>
      </c:catAx>
      <c:valAx>
        <c:axId val="109858816"/>
        <c:scaling>
          <c:orientation val="minMax"/>
        </c:scaling>
        <c:delete val="1"/>
        <c:axPos val="l"/>
        <c:numFmt formatCode="0%" sourceLinked="1"/>
        <c:tickLblPos val="nextTo"/>
        <c:crossAx val="10984473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Evolução do Mercado de Fan Coil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6161503045234404E-2"/>
          <c:y val="0.10089454107550765"/>
          <c:w val="0.96767699390953155"/>
          <c:h val="0.8490275621646115"/>
        </c:manualLayout>
      </c:layout>
      <c:lineChart>
        <c:grouping val="standard"/>
        <c:ser>
          <c:idx val="0"/>
          <c:order val="0"/>
          <c:marker>
            <c:symbol val="none"/>
          </c:marker>
          <c:dLbls>
            <c:dLbl>
              <c:idx val="2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33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Plan1!$C$22:$I$22</c:f>
              <c:strCache>
                <c:ptCount val="7"/>
                <c:pt idx="0">
                  <c:v>2007-2008</c:v>
                </c:pt>
                <c:pt idx="1">
                  <c:v>20908-2009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</c:strCache>
            </c:strRef>
          </c:cat>
          <c:val>
            <c:numRef>
              <c:f>Plan1!$C$28:$I$28</c:f>
              <c:numCache>
                <c:formatCode>0%</c:formatCode>
                <c:ptCount val="7"/>
                <c:pt idx="0">
                  <c:v>-6.0504815496158375E-2</c:v>
                </c:pt>
                <c:pt idx="1">
                  <c:v>-0.14872939313224406</c:v>
                </c:pt>
                <c:pt idx="2">
                  <c:v>0.2879154334038056</c:v>
                </c:pt>
                <c:pt idx="3">
                  <c:v>0.10482875453065083</c:v>
                </c:pt>
                <c:pt idx="4">
                  <c:v>0.28609125109205347</c:v>
                </c:pt>
                <c:pt idx="5">
                  <c:v>1.6561998900179731E-2</c:v>
                </c:pt>
                <c:pt idx="6">
                  <c:v>-7.0050867567039279E-2</c:v>
                </c:pt>
              </c:numCache>
            </c:numRef>
          </c:val>
        </c:ser>
        <c:dLbls>
          <c:showVal val="1"/>
        </c:dLbls>
        <c:marker val="1"/>
        <c:axId val="109889408"/>
        <c:axId val="109890944"/>
      </c:lineChart>
      <c:catAx>
        <c:axId val="1098894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09890944"/>
        <c:crosses val="autoZero"/>
        <c:auto val="1"/>
        <c:lblAlgn val="ctr"/>
        <c:lblOffset val="100"/>
      </c:catAx>
      <c:valAx>
        <c:axId val="109890944"/>
        <c:scaling>
          <c:orientation val="minMax"/>
        </c:scaling>
        <c:delete val="1"/>
        <c:axPos val="l"/>
        <c:numFmt formatCode="0%" sourceLinked="1"/>
        <c:tickLblPos val="nextTo"/>
        <c:crossAx val="109889408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Evolução do Mercado de VRF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888888888888889E-2"/>
          <c:y val="0.18506962671332763"/>
          <c:w val="0.93888888888888944"/>
          <c:h val="0.75474518810148805"/>
        </c:manualLayout>
      </c:layout>
      <c:lineChart>
        <c:grouping val="standard"/>
        <c:ser>
          <c:idx val="0"/>
          <c:order val="0"/>
          <c:marker>
            <c:symbol val="none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0033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t-BR"/>
              </a:p>
            </c:txPr>
            <c:showVal val="1"/>
          </c:dLbls>
          <c:cat>
            <c:strRef>
              <c:f>Plan1!$F$22:$I$22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Plan1!$F$29:$I$29</c:f>
              <c:numCache>
                <c:formatCode>0%</c:formatCode>
                <c:ptCount val="4"/>
                <c:pt idx="0">
                  <c:v>-5.52241925370974E-2</c:v>
                </c:pt>
                <c:pt idx="1">
                  <c:v>0.55661436885273763</c:v>
                </c:pt>
                <c:pt idx="2">
                  <c:v>0.40118719664174218</c:v>
                </c:pt>
                <c:pt idx="3">
                  <c:v>0.43329042324946393</c:v>
                </c:pt>
              </c:numCache>
            </c:numRef>
          </c:val>
        </c:ser>
        <c:dLbls>
          <c:showVal val="1"/>
        </c:dLbls>
        <c:marker val="1"/>
        <c:axId val="110014848"/>
        <c:axId val="110016384"/>
      </c:lineChart>
      <c:catAx>
        <c:axId val="110014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0016384"/>
        <c:crosses val="autoZero"/>
        <c:auto val="1"/>
        <c:lblAlgn val="ctr"/>
        <c:lblOffset val="100"/>
      </c:catAx>
      <c:valAx>
        <c:axId val="110016384"/>
        <c:scaling>
          <c:orientation val="minMax"/>
        </c:scaling>
        <c:delete val="1"/>
        <c:axPos val="l"/>
        <c:numFmt formatCode="0%" sourceLinked="1"/>
        <c:tickLblPos val="nextTo"/>
        <c:crossAx val="110014848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81F84-4AFE-492A-9934-4FDA92551B65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AF0D0-70AF-4B14-9B90-CA17CD9388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3575F-3959-4B3E-B32A-F06608BDCC4B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643B-7902-47F1-A1A5-3469385D26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C88BF-C956-4E30-88CB-67E56102D241}" type="datetimeFigureOut">
              <a:rPr lang="pt-BR" smtClean="0"/>
              <a:pPr/>
              <a:t>25/02/2015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F461F-3BFA-4398-82E3-E1AFCBF6708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1.jpg@01CA58C8.8AB8A2A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CA58C8.8AB8A2A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CA58C8.8AB8A2A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CA58C8.8AB8A2A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CA58C8.8AB8A2A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CA58C8.8AB8A2A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cid:image001.jpg@01CA58C8.8AB8A2A0" TargetMode="External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chart" Target="../charts/chart2.xml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A58C8.8AB8A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http://www.ahrinet.org/App_Content/ahri/images/Statistics/canstockphoto7369165-histori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9356" y="214290"/>
            <a:ext cx="5564644" cy="5286412"/>
          </a:xfrm>
          <a:prstGeom prst="rect">
            <a:avLst/>
          </a:prstGeom>
          <a:noFill/>
        </p:spPr>
      </p:pic>
      <p:pic>
        <p:nvPicPr>
          <p:cNvPr id="21508" name="Picture 4" descr="https://encrypted-tbn3.gstatic.com/images?q=tbn:ANd9GcRnzzJU0PZQ_UJGmpEHERdtFPQDj1VAP9W17ZGAcmFbTFxWbL-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714356"/>
            <a:ext cx="3433442" cy="2571768"/>
          </a:xfrm>
          <a:prstGeom prst="rect">
            <a:avLst/>
          </a:prstGeom>
          <a:noFill/>
        </p:spPr>
      </p:pic>
      <p:grpSp>
        <p:nvGrpSpPr>
          <p:cNvPr id="5" name="Grupo 10"/>
          <p:cNvGrpSpPr>
            <a:grpSpLocks/>
          </p:cNvGrpSpPr>
          <p:nvPr/>
        </p:nvGrpSpPr>
        <p:grpSpPr bwMode="auto">
          <a:xfrm>
            <a:off x="0" y="0"/>
            <a:ext cx="9144000" cy="144462"/>
            <a:chOff x="0" y="6572272"/>
            <a:chExt cx="9144000" cy="144534"/>
          </a:xfrm>
        </p:grpSpPr>
        <p:cxnSp>
          <p:nvCxnSpPr>
            <p:cNvPr id="6" name="Conector reto 5"/>
            <p:cNvCxnSpPr/>
            <p:nvPr/>
          </p:nvCxnSpPr>
          <p:spPr>
            <a:xfrm>
              <a:off x="0" y="6572272"/>
              <a:ext cx="9144000" cy="158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/>
            <p:nvPr/>
          </p:nvCxnSpPr>
          <p:spPr>
            <a:xfrm>
              <a:off x="0" y="6715218"/>
              <a:ext cx="91440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0660" name="Picture 4" descr="http://www.abrava.com.br/gerenciador/media/canais/134/ABRAVA_HORIZONTAL800X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5572140"/>
            <a:ext cx="4414127" cy="1070427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6200000">
            <a:off x="-2036015" y="2607463"/>
            <a:ext cx="6215106" cy="1857388"/>
          </a:xfrm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PANORAMA HVAC-R</a:t>
            </a:r>
            <a:br>
              <a:rPr lang="pt-BR" sz="54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BRASIL  2015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53333-23D7-4E8F-A91C-FBB8B428CC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4341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9" name="Gráfico 8"/>
          <p:cNvGraphicFramePr/>
          <p:nvPr/>
        </p:nvGraphicFramePr>
        <p:xfrm>
          <a:off x="0" y="1000108"/>
          <a:ext cx="878684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87B26-0F2F-4D85-85DF-4C79D6E19F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5365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9" name="Gráfico 8"/>
          <p:cNvGraphicFramePr/>
          <p:nvPr/>
        </p:nvGraphicFramePr>
        <p:xfrm>
          <a:off x="285720" y="1214422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B9DEA-8109-42E9-A1F2-AEDF66B6DF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6389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9" name="Gráfico 8"/>
          <p:cNvGraphicFramePr/>
          <p:nvPr/>
        </p:nvGraphicFramePr>
        <p:xfrm>
          <a:off x="214282" y="857232"/>
          <a:ext cx="83582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9A3AE-BFE8-42AC-84B8-785DAE9B03B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285720" y="1000108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8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F348C-F095-479A-807C-622C6AD55FB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8437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9" name="Gráfico 8"/>
          <p:cNvGraphicFramePr/>
          <p:nvPr/>
        </p:nvGraphicFramePr>
        <p:xfrm>
          <a:off x="285720" y="857232"/>
          <a:ext cx="842968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8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5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7" name="Conector reto 6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to 7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CaixaDeTexto 8"/>
          <p:cNvSpPr txBox="1"/>
          <p:nvPr/>
        </p:nvSpPr>
        <p:spPr>
          <a:xfrm>
            <a:off x="428596" y="2214554"/>
            <a:ext cx="81590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Crescimento  em TR (Tonelada de Refrigeração) </a:t>
            </a:r>
          </a:p>
          <a:p>
            <a:pPr algn="ctr"/>
            <a:r>
              <a:rPr lang="pt-BR" sz="2800" b="1" dirty="0" smtClean="0"/>
              <a:t>do setor de Ar Condicionado: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– </a:t>
            </a:r>
            <a:r>
              <a:rPr lang="pt-BR" sz="28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21%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–</a:t>
            </a:r>
            <a:r>
              <a:rPr lang="pt-B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12% (Projeção)</a:t>
            </a:r>
            <a:endParaRPr lang="pt-B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uxograma: Processo 16"/>
          <p:cNvSpPr/>
          <p:nvPr/>
        </p:nvSpPr>
        <p:spPr>
          <a:xfrm>
            <a:off x="3500430" y="3857628"/>
            <a:ext cx="5143536" cy="714380"/>
          </a:xfrm>
          <a:prstGeom prst="flowChart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11430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Mercado de oportunidades para o ar </a:t>
            </a:r>
            <a:r>
              <a:rPr lang="pt-BR" sz="2400" b="1" dirty="0" err="1" smtClean="0"/>
              <a:t>cond.residencial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en-US" sz="2400" dirty="0" smtClean="0"/>
              <a:t> </a:t>
            </a:r>
            <a:r>
              <a:rPr lang="en-US" sz="2400" b="1" dirty="0" err="1" smtClean="0"/>
              <a:t>Aparelhos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janela</a:t>
            </a:r>
            <a:r>
              <a:rPr lang="en-US" sz="2400" b="1" dirty="0" smtClean="0"/>
              <a:t> e mini split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pt-BR" sz="1600" b="1" dirty="0"/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714356"/>
            <a:ext cx="1643042" cy="582801"/>
          </a:xfrm>
          <a:prstGeom prst="rect">
            <a:avLst/>
          </a:prstGeom>
        </p:spPr>
      </p:pic>
      <p:grpSp>
        <p:nvGrpSpPr>
          <p:cNvPr id="6" name="Grupo 10"/>
          <p:cNvGrpSpPr>
            <a:grpSpLocks/>
          </p:cNvGrpSpPr>
          <p:nvPr/>
        </p:nvGrpSpPr>
        <p:grpSpPr bwMode="auto">
          <a:xfrm>
            <a:off x="0" y="0"/>
            <a:ext cx="9144000" cy="144462"/>
            <a:chOff x="0" y="6572272"/>
            <a:chExt cx="9144000" cy="144534"/>
          </a:xfrm>
        </p:grpSpPr>
        <p:cxnSp>
          <p:nvCxnSpPr>
            <p:cNvPr id="7" name="Conector reto 6"/>
            <p:cNvCxnSpPr/>
            <p:nvPr/>
          </p:nvCxnSpPr>
          <p:spPr>
            <a:xfrm>
              <a:off x="0" y="6572272"/>
              <a:ext cx="9144000" cy="158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/>
            <p:cNvCxnSpPr/>
            <p:nvPr/>
          </p:nvCxnSpPr>
          <p:spPr>
            <a:xfrm>
              <a:off x="0" y="6715218"/>
              <a:ext cx="9144000" cy="158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586" name="Picture 2" descr="http://www.riogrande.com.br/Clipart/mapasbr/DEMOGRAFI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428736"/>
            <a:ext cx="3143272" cy="2357454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57158" y="378619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População: 200,2 milhões </a:t>
            </a:r>
            <a:r>
              <a:rPr lang="pt-BR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hab.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2014</a:t>
            </a:r>
            <a:endParaRPr lang="pt-B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857620" y="1714488"/>
            <a:ext cx="47149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/>
              <a:t>O número de residências no Brasil segundo PNAD- IBGE são 62,8 milhões.</a:t>
            </a:r>
          </a:p>
          <a:p>
            <a:pPr algn="just"/>
            <a:endParaRPr lang="pt-BR" sz="20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Sendo:</a:t>
            </a:r>
          </a:p>
          <a:p>
            <a:pPr algn="just"/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73 % casas</a:t>
            </a:r>
          </a:p>
          <a:p>
            <a:pPr algn="just"/>
            <a:r>
              <a:rPr lang="pt-BR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27 %  apartamentos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Apenas  18% das residências possuem ar condicionado</a:t>
            </a:r>
          </a:p>
          <a:p>
            <a:endParaRPr lang="pt-BR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2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8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00034" y="6286520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Fonte: IBGE</a:t>
            </a:r>
            <a:endParaRPr lang="pt-BR" sz="1600" dirty="0"/>
          </a:p>
        </p:txBody>
      </p:sp>
      <p:pic>
        <p:nvPicPr>
          <p:cNvPr id="12" name="Picture 2" descr="http://www.bomclimaarcondicionado.com.br/wp-content/uploads/2013/09/ar-janela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929198"/>
            <a:ext cx="2199964" cy="1571612"/>
          </a:xfrm>
          <a:prstGeom prst="rect">
            <a:avLst/>
          </a:prstGeom>
          <a:noFill/>
        </p:spPr>
      </p:pic>
      <p:pic>
        <p:nvPicPr>
          <p:cNvPr id="15" name="Picture 2" descr="http://galleryplus.ebayimg.com/ws/web/251044179189_1_0_1/1000x10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643446"/>
            <a:ext cx="1714512" cy="202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7278D-6080-412D-A215-EC973E2EFE7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195" name="CaixaDeTexto 8"/>
          <p:cNvSpPr txBox="1">
            <a:spLocks noChangeArrowheads="1"/>
          </p:cNvSpPr>
          <p:nvPr/>
        </p:nvSpPr>
        <p:spPr bwMode="auto">
          <a:xfrm>
            <a:off x="395581" y="6488114"/>
            <a:ext cx="12030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 b="1"/>
              <a:t>* Projeção 2015</a:t>
            </a:r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8198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464"/>
              <a:chOff x="0" y="6572272"/>
              <a:chExt cx="9144000" cy="144464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2" name="Gráfico 11"/>
          <p:cNvGraphicFramePr/>
          <p:nvPr/>
        </p:nvGraphicFramePr>
        <p:xfrm>
          <a:off x="190152" y="1071546"/>
          <a:ext cx="8763695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7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5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7" name="Conector reto 6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to 7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7892" name="Picture 4" descr="http://4.bp.blogspot.com/_guvXRVrArFU/TSuv5D7-LWI/AAAAAAAAALc/ECruBVf1_ds/s1600/11_termometro_ssilva_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214422"/>
            <a:ext cx="5357850" cy="3261300"/>
          </a:xfrm>
          <a:prstGeom prst="rect">
            <a:avLst/>
          </a:prstGeom>
          <a:noFill/>
        </p:spPr>
      </p:pic>
      <p:sp>
        <p:nvSpPr>
          <p:cNvPr id="11" name="CaixaDeTexto 10"/>
          <p:cNvSpPr txBox="1"/>
          <p:nvPr/>
        </p:nvSpPr>
        <p:spPr>
          <a:xfrm>
            <a:off x="2000232" y="4643446"/>
            <a:ext cx="47863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 negócios para todos nós,</a:t>
            </a:r>
          </a:p>
          <a:p>
            <a:pPr algn="ctr"/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2015!</a:t>
            </a:r>
          </a:p>
          <a:p>
            <a:pPr algn="ctr"/>
            <a:endParaRPr lang="pt-BR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3571876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1300" dirty="0" smtClean="0"/>
              <a:t/>
            </a:r>
            <a:br>
              <a:rPr lang="pt-BR" sz="13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Denilson Forato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err="1" smtClean="0"/>
              <a:t>Dpto</a:t>
            </a:r>
            <a:r>
              <a:rPr lang="pt-BR" sz="2700" dirty="0" smtClean="0"/>
              <a:t> de Economia e </a:t>
            </a:r>
            <a:r>
              <a:rPr lang="pt-BR" sz="2700" dirty="0" err="1" smtClean="0"/>
              <a:t>Estatítica</a:t>
            </a:r>
            <a:r>
              <a:rPr lang="pt-BR" sz="2700" dirty="0" smtClean="0"/>
              <a:t> ABRAVA</a:t>
            </a:r>
            <a:endParaRPr lang="pt-BR" dirty="0"/>
          </a:p>
        </p:txBody>
      </p:sp>
      <p:pic>
        <p:nvPicPr>
          <p:cNvPr id="3" name="Picture 4" descr="http://www.abrava.com.br/gerenciador/media/canais/134/ABRAVA_HORIZONTAL80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181663" cy="14990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/>
        </p:nvGraphicFramePr>
        <p:xfrm>
          <a:off x="357158" y="1428736"/>
          <a:ext cx="842968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tângulo 10"/>
          <p:cNvSpPr/>
          <p:nvPr/>
        </p:nvSpPr>
        <p:spPr>
          <a:xfrm>
            <a:off x="2357422" y="428604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quê é mais importante na compra de um Ap. de um A.C. residencial?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Pesquisa Elaborada pelo DEE- Abrava </a:t>
            </a:r>
            <a:r>
              <a:rPr lang="pt-BR" sz="1200" b="1" dirty="0" smtClean="0">
                <a:solidFill>
                  <a:srgbClr val="006666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pt-BR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2014 </a:t>
            </a:r>
            <a:endParaRPr lang="pt-BR" sz="1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o 8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13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15" name="Conector reto 14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Mercado de Ar Condicionado,</a:t>
            </a:r>
            <a:br>
              <a:rPr lang="pt-BR" sz="2400" b="1" dirty="0" smtClean="0"/>
            </a:br>
            <a:r>
              <a:rPr lang="pt-BR" sz="2400" b="1" dirty="0" smtClean="0"/>
              <a:t> </a:t>
            </a:r>
            <a:r>
              <a:rPr lang="pt-BR" sz="2400" b="1" dirty="0" err="1" smtClean="0"/>
              <a:t>Splits</a:t>
            </a:r>
            <a:r>
              <a:rPr lang="pt-BR" sz="2400" b="1" dirty="0" smtClean="0"/>
              <a:t>, por regiões  2015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b="1" dirty="0"/>
          </a:p>
        </p:txBody>
      </p:sp>
      <p:pic>
        <p:nvPicPr>
          <p:cNvPr id="5" name="Imagem 4" descr="MAPA_B1.JPG"/>
          <p:cNvPicPr>
            <a:picLocks noChangeAspect="1"/>
          </p:cNvPicPr>
          <p:nvPr/>
        </p:nvPicPr>
        <p:blipFill>
          <a:blip r:embed="rId2" cstate="print">
            <a:lum contrast="13000"/>
          </a:blip>
          <a:stretch>
            <a:fillRect/>
          </a:stretch>
        </p:blipFill>
        <p:spPr>
          <a:xfrm>
            <a:off x="2213786" y="1500174"/>
            <a:ext cx="4662364" cy="461328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14942" y="5643578"/>
            <a:ext cx="58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ector reto 7"/>
          <p:cNvCxnSpPr>
            <a:endCxn id="6" idx="1"/>
          </p:cNvCxnSpPr>
          <p:nvPr/>
        </p:nvCxnSpPr>
        <p:spPr>
          <a:xfrm>
            <a:off x="5072066" y="5786454"/>
            <a:ext cx="142876" cy="41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072198" y="500063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5857884" y="492919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58016" y="3571876"/>
            <a:ext cx="65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6643702" y="3643314"/>
            <a:ext cx="285752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357554" y="478632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3929058" y="4714884"/>
            <a:ext cx="202004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571736" y="371475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3000364" y="3643314"/>
            <a:ext cx="319024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o 8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24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26" name="Conector reto 25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CaixaDeTexto 27"/>
          <p:cNvSpPr txBox="1"/>
          <p:nvPr/>
        </p:nvSpPr>
        <p:spPr>
          <a:xfrm>
            <a:off x="357158" y="6286520"/>
            <a:ext cx="3796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Internet – elaboração: DEE-ABRAVA</a:t>
            </a:r>
            <a:endParaRPr lang="pt-BR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Mercado de Ar Condicionado,</a:t>
            </a:r>
            <a:br>
              <a:rPr lang="pt-BR" sz="2400" b="1" dirty="0" smtClean="0"/>
            </a:br>
            <a:r>
              <a:rPr lang="pt-BR" sz="2400" b="1" dirty="0" smtClean="0"/>
              <a:t>CENTRAL – FAN COIL , por regiões</a:t>
            </a:r>
            <a:endParaRPr lang="pt-BR" sz="2800" b="1" dirty="0"/>
          </a:p>
        </p:txBody>
      </p:sp>
      <p:pic>
        <p:nvPicPr>
          <p:cNvPr id="5" name="Imagem 4" descr="MAPA_B1.JPG"/>
          <p:cNvPicPr>
            <a:picLocks noChangeAspect="1"/>
          </p:cNvPicPr>
          <p:nvPr/>
        </p:nvPicPr>
        <p:blipFill>
          <a:blip r:embed="rId2" cstate="print">
            <a:lum contrast="13000"/>
          </a:blip>
          <a:stretch>
            <a:fillRect/>
          </a:stretch>
        </p:blipFill>
        <p:spPr>
          <a:xfrm>
            <a:off x="2213786" y="1500174"/>
            <a:ext cx="4662364" cy="461328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14942" y="5643578"/>
            <a:ext cx="58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ector reto 7"/>
          <p:cNvCxnSpPr>
            <a:endCxn id="6" idx="1"/>
          </p:cNvCxnSpPr>
          <p:nvPr/>
        </p:nvCxnSpPr>
        <p:spPr>
          <a:xfrm>
            <a:off x="5072066" y="5786454"/>
            <a:ext cx="142876" cy="41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072198" y="500063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5857884" y="492919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58016" y="3571876"/>
            <a:ext cx="65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6643702" y="3643314"/>
            <a:ext cx="285752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357554" y="478632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3929058" y="4714884"/>
            <a:ext cx="202004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571736" y="371475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3000364" y="3643314"/>
            <a:ext cx="319024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8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24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26" name="Conector reto 25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CaixaDeTexto 27"/>
          <p:cNvSpPr txBox="1"/>
          <p:nvPr/>
        </p:nvSpPr>
        <p:spPr>
          <a:xfrm>
            <a:off x="357158" y="6286520"/>
            <a:ext cx="369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Internet – Infográfico: DEE-ABRAVA</a:t>
            </a:r>
            <a:endParaRPr lang="pt-BR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Mercado de Ar Condicionado,</a:t>
            </a:r>
            <a:br>
              <a:rPr lang="pt-BR" sz="2400" b="1" dirty="0" smtClean="0"/>
            </a:br>
            <a:r>
              <a:rPr lang="pt-BR" sz="2400" b="1" dirty="0" err="1" smtClean="0"/>
              <a:t>Chiller</a:t>
            </a:r>
            <a:r>
              <a:rPr lang="pt-BR" sz="2400" b="1" dirty="0" smtClean="0"/>
              <a:t> ( </a:t>
            </a:r>
            <a:r>
              <a:rPr lang="pt-BR" sz="2400" b="1" dirty="0" err="1" smtClean="0"/>
              <a:t>A.G.</a:t>
            </a:r>
            <a:r>
              <a:rPr lang="pt-BR" sz="2400" b="1" dirty="0" smtClean="0"/>
              <a:t>) , por regiões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b="1" dirty="0"/>
          </a:p>
        </p:txBody>
      </p:sp>
      <p:pic>
        <p:nvPicPr>
          <p:cNvPr id="5" name="Imagem 4" descr="MAPA_B1.JPG"/>
          <p:cNvPicPr>
            <a:picLocks noChangeAspect="1"/>
          </p:cNvPicPr>
          <p:nvPr/>
        </p:nvPicPr>
        <p:blipFill>
          <a:blip r:embed="rId2" cstate="print">
            <a:lum contrast="13000"/>
          </a:blip>
          <a:stretch>
            <a:fillRect/>
          </a:stretch>
        </p:blipFill>
        <p:spPr>
          <a:xfrm>
            <a:off x="2213786" y="1500174"/>
            <a:ext cx="4662364" cy="461328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14942" y="5643578"/>
            <a:ext cx="58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ector reto 7"/>
          <p:cNvCxnSpPr>
            <a:endCxn id="6" idx="1"/>
          </p:cNvCxnSpPr>
          <p:nvPr/>
        </p:nvCxnSpPr>
        <p:spPr>
          <a:xfrm>
            <a:off x="5072066" y="5786454"/>
            <a:ext cx="142876" cy="41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072198" y="500063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5857884" y="492919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58016" y="3571876"/>
            <a:ext cx="65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6643702" y="3643314"/>
            <a:ext cx="285752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357554" y="478632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3929058" y="4714884"/>
            <a:ext cx="202004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571736" y="371475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3000364" y="3643314"/>
            <a:ext cx="319024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8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24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26" name="Conector reto 25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CaixaDeTexto 27"/>
          <p:cNvSpPr txBox="1"/>
          <p:nvPr/>
        </p:nvSpPr>
        <p:spPr>
          <a:xfrm>
            <a:off x="357158" y="6286520"/>
            <a:ext cx="3691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Internet – Infográfico: DEE-ABRAVA</a:t>
            </a:r>
            <a:endParaRPr lang="pt-BR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Mercado de Ar Condicionado,</a:t>
            </a:r>
            <a:br>
              <a:rPr lang="pt-BR" sz="2400" b="1" dirty="0" smtClean="0"/>
            </a:br>
            <a:r>
              <a:rPr lang="pt-BR" sz="2400" b="1" dirty="0" smtClean="0"/>
              <a:t>CENTRAL - SELF, por regiões.</a:t>
            </a:r>
            <a:br>
              <a:rPr lang="pt-BR" sz="2400" b="1" dirty="0" smtClean="0"/>
            </a:br>
            <a:r>
              <a:rPr lang="pt-BR" sz="2400" b="1" dirty="0" smtClean="0"/>
              <a:t>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b="1" dirty="0"/>
          </a:p>
        </p:txBody>
      </p:sp>
      <p:pic>
        <p:nvPicPr>
          <p:cNvPr id="5" name="Imagem 4" descr="MAPA_B1.JPG"/>
          <p:cNvPicPr>
            <a:picLocks noChangeAspect="1"/>
          </p:cNvPicPr>
          <p:nvPr/>
        </p:nvPicPr>
        <p:blipFill>
          <a:blip r:embed="rId2" cstate="print">
            <a:lum contrast="13000"/>
          </a:blip>
          <a:stretch>
            <a:fillRect/>
          </a:stretch>
        </p:blipFill>
        <p:spPr>
          <a:xfrm>
            <a:off x="2213786" y="1500174"/>
            <a:ext cx="4662364" cy="461328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214942" y="5643578"/>
            <a:ext cx="58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ector reto 7"/>
          <p:cNvCxnSpPr>
            <a:endCxn id="6" idx="1"/>
          </p:cNvCxnSpPr>
          <p:nvPr/>
        </p:nvCxnSpPr>
        <p:spPr>
          <a:xfrm>
            <a:off x="5072066" y="5786454"/>
            <a:ext cx="142876" cy="41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072198" y="500063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Conector reto 10"/>
          <p:cNvCxnSpPr/>
          <p:nvPr/>
        </p:nvCxnSpPr>
        <p:spPr>
          <a:xfrm>
            <a:off x="5857884" y="492919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58016" y="3571876"/>
            <a:ext cx="65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ector reto 13"/>
          <p:cNvCxnSpPr/>
          <p:nvPr/>
        </p:nvCxnSpPr>
        <p:spPr>
          <a:xfrm>
            <a:off x="6643702" y="3643314"/>
            <a:ext cx="285752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357554" y="478632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3929058" y="4714884"/>
            <a:ext cx="202004" cy="113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2571736" y="371475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7%</a:t>
            </a:r>
            <a:endParaRPr lang="pt-BR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3000364" y="3643314"/>
            <a:ext cx="319024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8"/>
          <p:cNvGrpSpPr>
            <a:grpSpLocks/>
          </p:cNvGrpSpPr>
          <p:nvPr/>
        </p:nvGrpSpPr>
        <p:grpSpPr bwMode="auto">
          <a:xfrm>
            <a:off x="223656" y="188913"/>
            <a:ext cx="8763634" cy="993775"/>
            <a:chOff x="-12304" y="90608"/>
            <a:chExt cx="9144000" cy="994273"/>
          </a:xfrm>
        </p:grpSpPr>
        <p:pic>
          <p:nvPicPr>
            <p:cNvPr id="24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7072330" y="642918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34"/>
              <a:chOff x="0" y="6572272"/>
              <a:chExt cx="9144000" cy="144534"/>
            </a:xfrm>
          </p:grpSpPr>
          <p:cxnSp>
            <p:nvCxnSpPr>
              <p:cNvPr id="26" name="Conector reto 25"/>
              <p:cNvCxnSpPr/>
              <p:nvPr/>
            </p:nvCxnSpPr>
            <p:spPr>
              <a:xfrm>
                <a:off x="0" y="6572272"/>
                <a:ext cx="9144000" cy="1588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6"/>
              <p:cNvCxnSpPr/>
              <p:nvPr/>
            </p:nvCxnSpPr>
            <p:spPr>
              <a:xfrm>
                <a:off x="0" y="6715218"/>
                <a:ext cx="9144000" cy="158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CaixaDeTexto 27"/>
          <p:cNvSpPr txBox="1"/>
          <p:nvPr/>
        </p:nvSpPr>
        <p:spPr>
          <a:xfrm>
            <a:off x="357158" y="6286520"/>
            <a:ext cx="3645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Internet –Infográfico: DEE-ABRAVA</a:t>
            </a:r>
            <a:endParaRPr lang="pt-BR" sz="1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7F620-0431-4066-8157-0B2F0B42BBD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95581" y="6429376"/>
            <a:ext cx="100104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= Projeção </a:t>
            </a:r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1274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464"/>
              <a:chOff x="0" y="6572272"/>
              <a:chExt cx="9144000" cy="144464"/>
            </a:xfrm>
          </p:grpSpPr>
          <p:cxnSp>
            <p:nvCxnSpPr>
              <p:cNvPr id="17" name="Conector reto 16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to 17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" name="Gráfico 9"/>
          <p:cNvGraphicFramePr/>
          <p:nvPr/>
        </p:nvGraphicFramePr>
        <p:xfrm>
          <a:off x="1285852" y="857232"/>
          <a:ext cx="6161973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270" name="Picture 2" descr="http://galleryplus.ebayimg.com/ws/web/251044179189_1_0_1/1000x10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02" y="3143248"/>
            <a:ext cx="1500198" cy="184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2" descr="http://www.bomclimaarcondicionado.com.br/wp-content/uploads/2013/09/ar-janela-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1928802"/>
            <a:ext cx="1054374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chart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1214422"/>
            <a:ext cx="1370839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4" descr="http://www.climasul.com.br/img/img_chille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428868"/>
            <a:ext cx="1437784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://www.casadaclimatizacao.com.br/images/tudo/Sistemas%20de%20Ar%20condicionado/self-contained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14414" y="3429000"/>
            <a:ext cx="928694" cy="1393041"/>
          </a:xfrm>
          <a:prstGeom prst="rect">
            <a:avLst/>
          </a:prstGeom>
          <a:noFill/>
        </p:spPr>
      </p:pic>
      <p:pic>
        <p:nvPicPr>
          <p:cNvPr id="28676" name="Picture 4" descr="http://www.strar.com.br/media/catalog/product/cache/1/small_image/166x/9df78eab33525d08d6e5fb8d27136e95/a/r/artcoolliberonovof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1500174"/>
            <a:ext cx="1214445" cy="1214446"/>
          </a:xfrm>
          <a:prstGeom prst="rect">
            <a:avLst/>
          </a:prstGeom>
          <a:noFill/>
        </p:spPr>
      </p:pic>
      <p:pic>
        <p:nvPicPr>
          <p:cNvPr id="28678" name="Picture 6" descr="http://ww2.frigelar.com.br/fotografias/promocao/43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4857760"/>
            <a:ext cx="1843090" cy="1382318"/>
          </a:xfrm>
          <a:prstGeom prst="rect">
            <a:avLst/>
          </a:prstGeom>
          <a:noFill/>
        </p:spPr>
      </p:pic>
      <p:pic>
        <p:nvPicPr>
          <p:cNvPr id="28680" name="Picture 8" descr="http://www.arcondicionadofriosul.com.br/wp-content/uploads/2013/11/tetocanto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28794" y="5357826"/>
            <a:ext cx="1143008" cy="9686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6E5B-5E14-4360-8AA0-F4BCDCF017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2293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9" name="Gráfico 8"/>
          <p:cNvGraphicFramePr/>
          <p:nvPr/>
        </p:nvGraphicFramePr>
        <p:xfrm>
          <a:off x="428596" y="1142984"/>
          <a:ext cx="828680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8D558-A27E-4E52-9E67-891CBA715AD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155189" y="188913"/>
            <a:ext cx="8763634" cy="801687"/>
            <a:chOff x="-12304" y="90608"/>
            <a:chExt cx="9144000" cy="801910"/>
          </a:xfrm>
        </p:grpSpPr>
        <p:pic>
          <p:nvPicPr>
            <p:cNvPr id="13317" name="Picture 5" descr="cid:image001.jpg@01CA58C8.8AB8A2A0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7116488" y="450555"/>
              <a:ext cx="1819453" cy="44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upo 10"/>
            <p:cNvGrpSpPr>
              <a:grpSpLocks/>
            </p:cNvGrpSpPr>
            <p:nvPr/>
          </p:nvGrpSpPr>
          <p:grpSpPr bwMode="auto">
            <a:xfrm>
              <a:off x="-12304" y="90608"/>
              <a:ext cx="9144000" cy="144502"/>
              <a:chOff x="0" y="6572272"/>
              <a:chExt cx="9144000" cy="144502"/>
            </a:xfrm>
          </p:grpSpPr>
          <p:cxnSp>
            <p:nvCxnSpPr>
              <p:cNvPr id="10" name="Conector reto 9"/>
              <p:cNvCxnSpPr/>
              <p:nvPr/>
            </p:nvCxnSpPr>
            <p:spPr>
              <a:xfrm>
                <a:off x="0" y="6572272"/>
                <a:ext cx="9144000" cy="1587"/>
              </a:xfrm>
              <a:prstGeom prst="line">
                <a:avLst/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0" y="6715187"/>
                <a:ext cx="9144000" cy="1587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9" name="Gráfico 8"/>
          <p:cNvGraphicFramePr/>
          <p:nvPr/>
        </p:nvGraphicFramePr>
        <p:xfrm>
          <a:off x="214282" y="121442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5774</TotalTime>
  <Words>303</Words>
  <Application>Microsoft Office PowerPoint</Application>
  <PresentationFormat>Apresentação na tela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PANORAMA HVAC-R BRASIL  2015</vt:lpstr>
      <vt:lpstr>Slide 2</vt:lpstr>
      <vt:lpstr>Mercado de Ar Condicionado,  Splits, por regiões  2015 </vt:lpstr>
      <vt:lpstr>Mercado de Ar Condicionado, CENTRAL – FAN COIL , por regiões</vt:lpstr>
      <vt:lpstr>Mercado de Ar Condicionado, Chiller ( A.G.) , por regiões  </vt:lpstr>
      <vt:lpstr>Mercado de Ar Condicionado, CENTRAL - SELF, por regiões. 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Mercado de oportunidades para o ar cond.residencial  Aparelhos de janela e mini split </vt:lpstr>
      <vt:lpstr>Slide 17</vt:lpstr>
      <vt:lpstr>Slide 18</vt:lpstr>
      <vt:lpstr>      Denilson Forato Dpto de Economia e Estatítica ABRAVA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jcastro</dc:creator>
  <cp:lastModifiedBy>dforato</cp:lastModifiedBy>
  <cp:revision>802</cp:revision>
  <dcterms:created xsi:type="dcterms:W3CDTF">2013-02-13T13:34:09Z</dcterms:created>
  <dcterms:modified xsi:type="dcterms:W3CDTF">2015-02-25T13:37:55Z</dcterms:modified>
</cp:coreProperties>
</file>